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notesMasterIdLst>
    <p:notesMasterId r:id="rId28"/>
  </p:notesMasterIdLst>
  <p:sldIdLst>
    <p:sldId id="256" r:id="rId2"/>
    <p:sldId id="257" r:id="rId3"/>
    <p:sldId id="258" r:id="rId4"/>
    <p:sldId id="268" r:id="rId5"/>
    <p:sldId id="272" r:id="rId6"/>
    <p:sldId id="269" r:id="rId7"/>
    <p:sldId id="283" r:id="rId8"/>
    <p:sldId id="271" r:id="rId9"/>
    <p:sldId id="285" r:id="rId10"/>
    <p:sldId id="286" r:id="rId11"/>
    <p:sldId id="287" r:id="rId12"/>
    <p:sldId id="288" r:id="rId13"/>
    <p:sldId id="289" r:id="rId14"/>
    <p:sldId id="284" r:id="rId15"/>
    <p:sldId id="273" r:id="rId16"/>
    <p:sldId id="274" r:id="rId17"/>
    <p:sldId id="275" r:id="rId18"/>
    <p:sldId id="276" r:id="rId19"/>
    <p:sldId id="277" r:id="rId20"/>
    <p:sldId id="278" r:id="rId21"/>
    <p:sldId id="279" r:id="rId22"/>
    <p:sldId id="280" r:id="rId23"/>
    <p:sldId id="281" r:id="rId24"/>
    <p:sldId id="282" r:id="rId25"/>
    <p:sldId id="259" r:id="rId26"/>
    <p:sldId id="26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BDADB25-7D1F-40DC-A11D-FB0E83E9F4F2}">
          <p14:sldIdLst>
            <p14:sldId id="256"/>
            <p14:sldId id="257"/>
          </p14:sldIdLst>
        </p14:section>
        <p14:section name="Untitled Section" id="{675E28DD-C19E-44B5-A499-CD884A056490}">
          <p14:sldIdLst>
            <p14:sldId id="258"/>
            <p14:sldId id="268"/>
            <p14:sldId id="272"/>
            <p14:sldId id="269"/>
            <p14:sldId id="283"/>
            <p14:sldId id="271"/>
          </p14:sldIdLst>
        </p14:section>
        <p14:section name="Untitled Section" id="{ECCA0C2C-53B7-4D69-814E-2A2CFAC92481}">
          <p14:sldIdLst>
            <p14:sldId id="285"/>
            <p14:sldId id="286"/>
            <p14:sldId id="287"/>
            <p14:sldId id="288"/>
            <p14:sldId id="289"/>
          </p14:sldIdLst>
        </p14:section>
        <p14:section name="Untitled Section" id="{39B0C0FD-2DA4-4237-909E-8D429649414E}">
          <p14:sldIdLst>
            <p14:sldId id="284"/>
            <p14:sldId id="273"/>
            <p14:sldId id="274"/>
            <p14:sldId id="275"/>
            <p14:sldId id="276"/>
            <p14:sldId id="277"/>
            <p14:sldId id="278"/>
            <p14:sldId id="279"/>
            <p14:sldId id="280"/>
            <p14:sldId id="281"/>
            <p14:sldId id="282"/>
          </p14:sldIdLst>
        </p14:section>
        <p14:section name="Untitled Section" id="{EB3CA1CF-6399-4C3F-9AE5-6CEFCA73CF96}">
          <p14:sldIdLst>
            <p14:sldId id="259"/>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9" autoAdjust="0"/>
    <p:restoredTop sz="94660"/>
  </p:normalViewPr>
  <p:slideViewPr>
    <p:cSldViewPr snapToGrid="0">
      <p:cViewPr>
        <p:scale>
          <a:sx n="59" d="100"/>
          <a:sy n="59" d="100"/>
        </p:scale>
        <p:origin x="1310" y="648"/>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271F1C-5A0C-4AE4-8B67-28E8FC7E217B}" type="datetimeFigureOut">
              <a:rPr lang="en-US" smtClean="0"/>
              <a:t>5/13/2015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C83867-0675-43B3-9711-3A7B4FE6EEE9}" type="slidenum">
              <a:rPr lang="en-US" smtClean="0"/>
              <a:t>‹#›</a:t>
            </a:fld>
            <a:endParaRPr lang="en-US"/>
          </a:p>
        </p:txBody>
      </p:sp>
    </p:spTree>
    <p:extLst>
      <p:ext uri="{BB962C8B-B14F-4D97-AF65-F5344CB8AC3E}">
        <p14:creationId xmlns:p14="http://schemas.microsoft.com/office/powerpoint/2010/main" val="3975351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They are not supposed to communicate</a:t>
            </a:r>
            <a:r>
              <a:rPr lang="en-US" baseline="0" dirty="0" smtClean="0"/>
              <a:t> with each other but it is possible either by Progress/Completed/Canceled events or… by file</a:t>
            </a:r>
          </a:p>
          <a:p>
            <a:pPr marL="0" marR="0" indent="0" algn="l" defTabSz="914363"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baseline="0" dirty="0" smtClean="0"/>
              <a:t>Green boxes code runs in parallel to the App or while suspended/terminated</a:t>
            </a:r>
            <a:endParaRPr lang="en-US" dirty="0" smtClean="0"/>
          </a:p>
          <a:p>
            <a:endParaRPr lang="en-US" dirty="0" smtClean="0"/>
          </a:p>
          <a:p>
            <a:r>
              <a:rPr lang="en-US" dirty="0" smtClean="0"/>
              <a:t>Read http://blogs.msdn.com/b/windowsappdev/archive/2012/05/24/being-productive-in-the-background-background-tasks.aspx for</a:t>
            </a:r>
            <a:r>
              <a:rPr lang="en-US" baseline="0" dirty="0" smtClean="0"/>
              <a:t> more details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37397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5/13/2015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534167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5/13/2015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17286147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5/13/2015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3544546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3" name="Rectangle 2"/>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Review</a:t>
            </a:r>
            <a:endParaRPr lang="en-US" dirty="0"/>
          </a:p>
        </p:txBody>
      </p:sp>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solidFill>
        <a:effectLst/>
      </p:bgPr>
    </p:bg>
    <p:spTree>
      <p:nvGrpSpPr>
        <p:cNvPr id="1" name=""/>
        <p:cNvGrpSpPr/>
        <p:nvPr/>
      </p:nvGrpSpPr>
      <p:grpSpPr>
        <a:xfrm>
          <a:off x="0" y="0"/>
          <a:ext cx="0" cy="0"/>
          <a:chOff x="0" y="0"/>
          <a:chExt cx="0" cy="0"/>
        </a:xfrm>
      </p:grpSpPr>
      <p:grpSp>
        <p:nvGrpSpPr>
          <p:cNvPr id="44" name="Group 43"/>
          <p:cNvGrpSpPr/>
          <p:nvPr/>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402004"/>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56363049"/>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00544"/>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01292772"/>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34237796"/>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829891747"/>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73898251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orient="horz" pos="2203">
          <p15:clr>
            <a:srgbClr val="FBAE40"/>
          </p15:clr>
        </p15:guide>
        <p15:guide id="4294967295"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6450034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9570"/>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http://windows.Microsoft.com</a:t>
            </a: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0" r:id="rId25"/>
    <p:sldLayoutId id="2147483741" r:id="rId26"/>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App lifecycle</a:t>
            </a:r>
            <a:endParaRPr lang="en-US" dirty="0"/>
          </a:p>
        </p:txBody>
      </p:sp>
      <p:sp>
        <p:nvSpPr>
          <p:cNvPr id="3" name="Subtitle 2"/>
          <p:cNvSpPr>
            <a:spLocks noGrp="1"/>
          </p:cNvSpPr>
          <p:nvPr>
            <p:ph type="subTitle" idx="1"/>
          </p:nvPr>
        </p:nvSpPr>
        <p:spPr/>
        <p:txBody>
          <a:bodyPr/>
          <a:lstStyle/>
          <a:p>
            <a:r>
              <a:rPr lang="en-US" dirty="0" smtClean="0"/>
              <a:t>Developer's guide to </a:t>
            </a:r>
          </a:p>
          <a:p>
            <a:r>
              <a:rPr lang="en-US" dirty="0" smtClean="0"/>
              <a:t>Windows 10 Insider Preview</a:t>
            </a:r>
          </a:p>
          <a:p>
            <a:r>
              <a:rPr lang="en-US" dirty="0" smtClean="0">
                <a:solidFill>
                  <a:schemeClr val="bg2"/>
                </a:solidFill>
              </a:rPr>
              <a:t>Andy &amp; Jerry</a:t>
            </a:r>
            <a:endParaRPr lang="en-US" dirty="0">
              <a:solidFill>
                <a:schemeClr val="bg2"/>
              </a:solidFill>
            </a:endParaRPr>
          </a:p>
        </p:txBody>
      </p:sp>
    </p:spTree>
    <p:extLst>
      <p:ext uri="{BB962C8B-B14F-4D97-AF65-F5344CB8AC3E}">
        <p14:creationId xmlns:p14="http://schemas.microsoft.com/office/powerpoint/2010/main" val="397340813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endParaRPr lang="en-US"/>
          </a:p>
        </p:txBody>
      </p:sp>
      <p:sp>
        <p:nvSpPr>
          <p:cNvPr id="4" name="Title 3"/>
          <p:cNvSpPr>
            <a:spLocks noGrp="1"/>
          </p:cNvSpPr>
          <p:nvPr>
            <p:ph type="ctrTitle"/>
          </p:nvPr>
        </p:nvSpPr>
        <p:spPr/>
        <p:txBody>
          <a:bodyPr/>
          <a:lstStyle/>
          <a:p>
            <a:r>
              <a:rPr lang="en-US" dirty="0" smtClean="0"/>
              <a:t>Handle suspend</a:t>
            </a:r>
            <a:endParaRPr lang="en-US" dirty="0"/>
          </a:p>
        </p:txBody>
      </p:sp>
    </p:spTree>
    <p:extLst>
      <p:ext uri="{BB962C8B-B14F-4D97-AF65-F5344CB8AC3E}">
        <p14:creationId xmlns:p14="http://schemas.microsoft.com/office/powerpoint/2010/main" val="511747645"/>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USPEND">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12035262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59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OnNavigatedFrom</a:t>
            </a:r>
            <a:endParaRPr lang="en-US" dirty="0"/>
          </a:p>
        </p:txBody>
      </p:sp>
      <p:sp>
        <p:nvSpPr>
          <p:cNvPr id="4" name="Rectangle 3"/>
          <p:cNvSpPr/>
          <p:nvPr/>
        </p:nvSpPr>
        <p:spPr>
          <a:xfrm>
            <a:off x="269239" y="1187620"/>
            <a:ext cx="12166601" cy="2862322"/>
          </a:xfrm>
          <a:prstGeom prst="rect">
            <a:avLst/>
          </a:prstGeom>
        </p:spPr>
        <p:txBody>
          <a:bodyPr wrap="square">
            <a:spAutoFit/>
          </a:bodyPr>
          <a:lstStyle/>
          <a:p>
            <a:r>
              <a:rPr lang="en-US" dirty="0" smtClean="0">
                <a:solidFill>
                  <a:srgbClr val="0000FF"/>
                </a:solidFill>
                <a:highlight>
                  <a:srgbClr val="FFFFFF"/>
                </a:highlight>
                <a:latin typeface="Consolas" panose="020B0609020204030204" pitchFamily="49" charset="0"/>
              </a:rPr>
              <a:t>public</a:t>
            </a:r>
            <a:r>
              <a:rPr lang="en-US" dirty="0" smtClean="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override</a:t>
            </a:r>
            <a:r>
              <a:rPr lang="en-US" dirty="0">
                <a:solidFill>
                  <a:srgbClr val="000000"/>
                </a:solidFill>
                <a:highlight>
                  <a:srgbClr val="FFFFFF"/>
                </a:highlight>
                <a:latin typeface="Consolas" panose="020B0609020204030204" pitchFamily="49" charset="0"/>
              </a:rPr>
              <a:t> </a:t>
            </a:r>
            <a:r>
              <a:rPr lang="en-US" dirty="0">
                <a:solidFill>
                  <a:srgbClr val="2B91AF"/>
                </a:solidFill>
                <a:highlight>
                  <a:srgbClr val="FFFFFF"/>
                </a:highlight>
                <a:latin typeface="Consolas" panose="020B0609020204030204" pitchFamily="49" charset="0"/>
              </a:rPr>
              <a:t>Task</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OnNavigatedFromAsync</a:t>
            </a:r>
            <a:r>
              <a:rPr lang="en-US" dirty="0">
                <a:solidFill>
                  <a:srgbClr val="000000"/>
                </a:solidFill>
                <a:highlight>
                  <a:srgbClr val="FFFFFF"/>
                </a:highlight>
                <a:latin typeface="Consolas" panose="020B0609020204030204" pitchFamily="49" charset="0"/>
              </a:rPr>
              <a:t>(</a:t>
            </a:r>
            <a:r>
              <a:rPr lang="en-US" dirty="0" err="1">
                <a:solidFill>
                  <a:srgbClr val="2B91AF"/>
                </a:solidFill>
                <a:highlight>
                  <a:srgbClr val="FFFFFF"/>
                </a:highlight>
                <a:latin typeface="Consolas" panose="020B0609020204030204" pitchFamily="49" charset="0"/>
              </a:rPr>
              <a:t>IDictionary</a:t>
            </a:r>
            <a:r>
              <a:rPr lang="en-US" dirty="0">
                <a:solidFill>
                  <a:srgbClr val="000000"/>
                </a:solidFill>
                <a:highlight>
                  <a:srgbClr val="FFFFFF"/>
                </a:highlight>
                <a:latin typeface="Consolas" panose="020B0609020204030204" pitchFamily="49" charset="0"/>
              </a:rPr>
              <a:t>&lt;</a:t>
            </a:r>
            <a:r>
              <a:rPr lang="en-US" dirty="0">
                <a:solidFill>
                  <a:srgbClr val="0000FF"/>
                </a:solidFill>
                <a:highlight>
                  <a:srgbClr val="FFFFFF"/>
                </a:highlight>
                <a:latin typeface="Consolas" panose="020B0609020204030204" pitchFamily="49" charset="0"/>
              </a:rPr>
              <a:t>string</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object</a:t>
            </a:r>
            <a:r>
              <a:rPr lang="en-US" dirty="0">
                <a:solidFill>
                  <a:srgbClr val="000000"/>
                </a:solidFill>
                <a:highlight>
                  <a:srgbClr val="FFFFFF"/>
                </a:highlight>
                <a:latin typeface="Consolas" panose="020B0609020204030204" pitchFamily="49" charset="0"/>
              </a:rPr>
              <a:t>&gt; state, </a:t>
            </a:r>
            <a:r>
              <a:rPr lang="en-US" dirty="0" err="1">
                <a:solidFill>
                  <a:srgbClr val="0000FF"/>
                </a:solidFill>
                <a:highlight>
                  <a:srgbClr val="FFFFFF"/>
                </a:highlight>
                <a:latin typeface="Consolas" panose="020B0609020204030204" pitchFamily="49" charset="0"/>
              </a:rPr>
              <a:t>bool</a:t>
            </a:r>
            <a:r>
              <a:rPr lang="en-US" dirty="0">
                <a:solidFill>
                  <a:srgbClr val="000000"/>
                </a:solidFill>
                <a:highlight>
                  <a:srgbClr val="FFFFFF"/>
                </a:highlight>
                <a:latin typeface="Consolas" panose="020B0609020204030204" pitchFamily="49" charset="0"/>
              </a:rPr>
              <a:t> suspending)</a:t>
            </a:r>
          </a:p>
          <a:p>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if</a:t>
            </a:r>
            <a:r>
              <a:rPr lang="en-US" dirty="0">
                <a:solidFill>
                  <a:srgbClr val="000000"/>
                </a:solidFill>
                <a:highlight>
                  <a:srgbClr val="FFFFFF"/>
                </a:highlight>
                <a:latin typeface="Consolas" panose="020B0609020204030204" pitchFamily="49" charset="0"/>
              </a:rPr>
              <a:t> (suspending)</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state[</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FirstName</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 </a:t>
            </a:r>
            <a:r>
              <a:rPr lang="en-US" dirty="0" err="1">
                <a:solidFill>
                  <a:srgbClr val="0000FF"/>
                </a:solidFill>
                <a:highlight>
                  <a:srgbClr val="FFFFFF"/>
                </a:highlight>
                <a:latin typeface="Consolas" panose="020B0609020204030204" pitchFamily="49" charset="0"/>
              </a:rPr>
              <a:t>this</a:t>
            </a:r>
            <a:r>
              <a:rPr lang="en-US" dirty="0" err="1">
                <a:solidFill>
                  <a:srgbClr val="000000"/>
                </a:solidFill>
                <a:highlight>
                  <a:srgbClr val="FFFFFF"/>
                </a:highlight>
                <a:latin typeface="Consolas" panose="020B0609020204030204" pitchFamily="49" charset="0"/>
              </a:rPr>
              <a:t>.FirstName</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state[</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LastName</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 </a:t>
            </a:r>
            <a:r>
              <a:rPr lang="en-US" dirty="0" err="1">
                <a:solidFill>
                  <a:srgbClr val="0000FF"/>
                </a:solidFill>
                <a:highlight>
                  <a:srgbClr val="FFFFFF"/>
                </a:highlight>
                <a:latin typeface="Consolas" panose="020B0609020204030204" pitchFamily="49" charset="0"/>
              </a:rPr>
              <a:t>this</a:t>
            </a:r>
            <a:r>
              <a:rPr lang="en-US" dirty="0" err="1">
                <a:solidFill>
                  <a:srgbClr val="000000"/>
                </a:solidFill>
                <a:highlight>
                  <a:srgbClr val="FFFFFF"/>
                </a:highlight>
                <a:latin typeface="Consolas" panose="020B0609020204030204" pitchFamily="49" charset="0"/>
              </a:rPr>
              <a:t>.LastName</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state[</a:t>
            </a:r>
            <a:r>
              <a:rPr lang="en-US" dirty="0">
                <a:solidFill>
                  <a:srgbClr val="A31515"/>
                </a:solidFill>
                <a:highlight>
                  <a:srgbClr val="FFFFFF"/>
                </a:highlight>
                <a:latin typeface="Consolas" panose="020B0609020204030204" pitchFamily="49" charset="0"/>
              </a:rPr>
              <a:t>"Email"</a:t>
            </a:r>
            <a:r>
              <a:rPr lang="en-US" dirty="0">
                <a:solidFill>
                  <a:srgbClr val="000000"/>
                </a:solidFill>
                <a:highlight>
                  <a:srgbClr val="FFFFFF"/>
                </a:highlight>
                <a:latin typeface="Consolas" panose="020B0609020204030204" pitchFamily="49" charset="0"/>
              </a:rPr>
              <a:t>] = </a:t>
            </a:r>
            <a:r>
              <a:rPr lang="en-US" dirty="0" err="1">
                <a:solidFill>
                  <a:srgbClr val="0000FF"/>
                </a:solidFill>
                <a:highlight>
                  <a:srgbClr val="FFFFFF"/>
                </a:highlight>
                <a:latin typeface="Consolas" panose="020B0609020204030204" pitchFamily="49" charset="0"/>
              </a:rPr>
              <a:t>this</a:t>
            </a:r>
            <a:r>
              <a:rPr lang="en-US" dirty="0" err="1">
                <a:solidFill>
                  <a:srgbClr val="000000"/>
                </a:solidFill>
                <a:highlight>
                  <a:srgbClr val="FFFFFF"/>
                </a:highlight>
                <a:latin typeface="Consolas" panose="020B0609020204030204" pitchFamily="49" charset="0"/>
              </a:rPr>
              <a:t>.Email</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return</a:t>
            </a:r>
            <a:r>
              <a:rPr lang="en-US" dirty="0">
                <a:solidFill>
                  <a:srgbClr val="000000"/>
                </a:solidFill>
                <a:highlight>
                  <a:srgbClr val="FFFFFF"/>
                </a:highlight>
                <a:latin typeface="Consolas" panose="020B0609020204030204" pitchFamily="49" charset="0"/>
              </a:rPr>
              <a:t> </a:t>
            </a:r>
            <a:r>
              <a:rPr lang="en-US" dirty="0" err="1">
                <a:solidFill>
                  <a:srgbClr val="2B91AF"/>
                </a:solidFill>
                <a:highlight>
                  <a:srgbClr val="FFFFFF"/>
                </a:highlight>
                <a:latin typeface="Consolas" panose="020B0609020204030204" pitchFamily="49" charset="0"/>
              </a:rPr>
              <a:t>Task</a:t>
            </a:r>
            <a:r>
              <a:rPr lang="en-US" dirty="0" err="1">
                <a:solidFill>
                  <a:srgbClr val="000000"/>
                </a:solidFill>
                <a:highlight>
                  <a:srgbClr val="FFFFFF"/>
                </a:highlight>
                <a:latin typeface="Consolas" panose="020B0609020204030204" pitchFamily="49" charset="0"/>
              </a:rPr>
              <a:t>.FromResult</a:t>
            </a:r>
            <a:r>
              <a:rPr lang="en-US" dirty="0">
                <a:solidFill>
                  <a:srgbClr val="000000"/>
                </a:solidFill>
                <a:highlight>
                  <a:srgbClr val="FFFFFF"/>
                </a:highlight>
                <a:latin typeface="Consolas" panose="020B0609020204030204" pitchFamily="49" charset="0"/>
              </a:rPr>
              <a:t>&lt;</a:t>
            </a:r>
            <a:r>
              <a:rPr lang="en-US" dirty="0">
                <a:solidFill>
                  <a:srgbClr val="0000FF"/>
                </a:solidFill>
                <a:highlight>
                  <a:srgbClr val="FFFFFF"/>
                </a:highlight>
                <a:latin typeface="Consolas" panose="020B0609020204030204" pitchFamily="49" charset="0"/>
              </a:rPr>
              <a:t>object</a:t>
            </a:r>
            <a:r>
              <a:rPr lang="en-US" dirty="0">
                <a:solidFill>
                  <a:srgbClr val="000000"/>
                </a:solidFill>
                <a:highlight>
                  <a:srgbClr val="FFFFFF"/>
                </a:highlight>
                <a:latin typeface="Consolas" panose="020B0609020204030204" pitchFamily="49" charset="0"/>
              </a:rPr>
              <a:t>&gt;(</a:t>
            </a:r>
            <a:r>
              <a:rPr lang="en-US" dirty="0">
                <a:solidFill>
                  <a:srgbClr val="0000FF"/>
                </a:solidFill>
                <a:highlight>
                  <a:srgbClr val="FFFFFF"/>
                </a:highlight>
                <a:latin typeface="Consolas" panose="020B0609020204030204" pitchFamily="49" charset="0"/>
              </a:rPr>
              <a:t>null</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a:t>
            </a:r>
          </a:p>
        </p:txBody>
      </p:sp>
    </p:spTree>
    <p:extLst>
      <p:ext uri="{BB962C8B-B14F-4D97-AF65-F5344CB8AC3E}">
        <p14:creationId xmlns:p14="http://schemas.microsoft.com/office/powerpoint/2010/main" val="367786901"/>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OnNavigatedTo</a:t>
            </a:r>
            <a:endParaRPr lang="en-US" dirty="0"/>
          </a:p>
        </p:txBody>
      </p:sp>
      <p:sp>
        <p:nvSpPr>
          <p:cNvPr id="4" name="Rectangle 3"/>
          <p:cNvSpPr/>
          <p:nvPr/>
        </p:nvSpPr>
        <p:spPr>
          <a:xfrm>
            <a:off x="269239" y="1187620"/>
            <a:ext cx="12166601" cy="3139321"/>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public</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override</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OnNavigatedTo</a:t>
            </a:r>
            <a:r>
              <a:rPr lang="en-US" dirty="0">
                <a:solidFill>
                  <a:srgbClr val="000000"/>
                </a:solidFill>
                <a:highlight>
                  <a:srgbClr val="FFFFFF"/>
                </a:highlight>
                <a:latin typeface="Consolas" panose="020B0609020204030204" pitchFamily="49" charset="0"/>
              </a:rPr>
              <a:t>(</a:t>
            </a:r>
            <a:r>
              <a:rPr lang="en-US" dirty="0">
                <a:solidFill>
                  <a:srgbClr val="0000FF"/>
                </a:solidFill>
                <a:highlight>
                  <a:srgbClr val="FFFFFF"/>
                </a:highlight>
                <a:latin typeface="Consolas" panose="020B0609020204030204" pitchFamily="49" charset="0"/>
              </a:rPr>
              <a:t>string</a:t>
            </a:r>
            <a:r>
              <a:rPr lang="en-US" dirty="0">
                <a:solidFill>
                  <a:srgbClr val="000000"/>
                </a:solidFill>
                <a:highlight>
                  <a:srgbClr val="FFFFFF"/>
                </a:highlight>
                <a:latin typeface="Consolas" panose="020B0609020204030204" pitchFamily="49" charset="0"/>
              </a:rPr>
              <a:t> parameter, </a:t>
            </a:r>
            <a:r>
              <a:rPr lang="en-US" dirty="0" err="1">
                <a:solidFill>
                  <a:srgbClr val="2B91AF"/>
                </a:solidFill>
                <a:highlight>
                  <a:srgbClr val="FFFFFF"/>
                </a:highlight>
                <a:latin typeface="Consolas" panose="020B0609020204030204" pitchFamily="49" charset="0"/>
              </a:rPr>
              <a:t>NavigationMode</a:t>
            </a:r>
            <a:r>
              <a:rPr lang="en-US" dirty="0">
                <a:solidFill>
                  <a:srgbClr val="000000"/>
                </a:solidFill>
                <a:highlight>
                  <a:srgbClr val="FFFFFF"/>
                </a:highlight>
                <a:latin typeface="Consolas" panose="020B0609020204030204" pitchFamily="49" charset="0"/>
              </a:rPr>
              <a:t> mode, </a:t>
            </a:r>
            <a:endParaRPr lang="en-US" dirty="0" smtClean="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err="1" smtClean="0">
                <a:solidFill>
                  <a:srgbClr val="2B91AF"/>
                </a:solidFill>
                <a:highlight>
                  <a:srgbClr val="FFFFFF"/>
                </a:highlight>
                <a:latin typeface="Consolas" panose="020B0609020204030204" pitchFamily="49" charset="0"/>
              </a:rPr>
              <a:t>IDictionary</a:t>
            </a:r>
            <a:r>
              <a:rPr lang="en-US" dirty="0" smtClean="0">
                <a:solidFill>
                  <a:srgbClr val="000000"/>
                </a:solidFill>
                <a:highlight>
                  <a:srgbClr val="FFFFFF"/>
                </a:highlight>
                <a:latin typeface="Consolas" panose="020B0609020204030204" pitchFamily="49" charset="0"/>
              </a:rPr>
              <a:t>&lt;</a:t>
            </a:r>
            <a:r>
              <a:rPr lang="en-US" dirty="0" smtClean="0">
                <a:solidFill>
                  <a:srgbClr val="0000FF"/>
                </a:solidFill>
                <a:highlight>
                  <a:srgbClr val="FFFFFF"/>
                </a:highlight>
                <a:latin typeface="Consolas" panose="020B0609020204030204" pitchFamily="49" charset="0"/>
              </a:rPr>
              <a:t>string</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object</a:t>
            </a:r>
            <a:r>
              <a:rPr lang="en-US" dirty="0">
                <a:solidFill>
                  <a:srgbClr val="000000"/>
                </a:solidFill>
                <a:highlight>
                  <a:srgbClr val="FFFFFF"/>
                </a:highlight>
                <a:latin typeface="Consolas" panose="020B0609020204030204" pitchFamily="49" charset="0"/>
              </a:rPr>
              <a:t>&gt; state)</a:t>
            </a:r>
          </a:p>
          <a:p>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try</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this</a:t>
            </a:r>
            <a:r>
              <a:rPr lang="en-US" dirty="0" err="1">
                <a:solidFill>
                  <a:srgbClr val="000000"/>
                </a:solidFill>
                <a:highlight>
                  <a:srgbClr val="FFFFFF"/>
                </a:highlight>
                <a:latin typeface="Consolas" panose="020B0609020204030204" pitchFamily="49" charset="0"/>
              </a:rPr>
              <a:t>.FirstName</a:t>
            </a:r>
            <a:r>
              <a:rPr lang="en-US" dirty="0">
                <a:solidFill>
                  <a:srgbClr val="000000"/>
                </a:solidFill>
                <a:highlight>
                  <a:srgbClr val="FFFFFF"/>
                </a:highlight>
                <a:latin typeface="Consolas" panose="020B0609020204030204" pitchFamily="49" charset="0"/>
              </a:rPr>
              <a:t> = state[</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FirstName</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a:t>
            </a:r>
            <a:r>
              <a:rPr lang="en-US" dirty="0" err="1">
                <a:solidFill>
                  <a:srgbClr val="000000"/>
                </a:solidFill>
                <a:highlight>
                  <a:srgbClr val="FFFFFF"/>
                </a:highlight>
                <a:latin typeface="Consolas" panose="020B0609020204030204" pitchFamily="49" charset="0"/>
              </a:rPr>
              <a:t>ToString</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this</a:t>
            </a:r>
            <a:r>
              <a:rPr lang="en-US" dirty="0" err="1">
                <a:solidFill>
                  <a:srgbClr val="000000"/>
                </a:solidFill>
                <a:highlight>
                  <a:srgbClr val="FFFFFF"/>
                </a:highlight>
                <a:latin typeface="Consolas" panose="020B0609020204030204" pitchFamily="49" charset="0"/>
              </a:rPr>
              <a:t>.LastName</a:t>
            </a:r>
            <a:r>
              <a:rPr lang="en-US" dirty="0">
                <a:solidFill>
                  <a:srgbClr val="000000"/>
                </a:solidFill>
                <a:highlight>
                  <a:srgbClr val="FFFFFF"/>
                </a:highlight>
                <a:latin typeface="Consolas" panose="020B0609020204030204" pitchFamily="49" charset="0"/>
              </a:rPr>
              <a:t> = state[</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LastName</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a:t>
            </a:r>
            <a:r>
              <a:rPr lang="en-US" dirty="0" err="1">
                <a:solidFill>
                  <a:srgbClr val="000000"/>
                </a:solidFill>
                <a:highlight>
                  <a:srgbClr val="FFFFFF"/>
                </a:highlight>
                <a:latin typeface="Consolas" panose="020B0609020204030204" pitchFamily="49" charset="0"/>
              </a:rPr>
              <a:t>ToString</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this</a:t>
            </a:r>
            <a:r>
              <a:rPr lang="en-US" dirty="0" err="1">
                <a:solidFill>
                  <a:srgbClr val="000000"/>
                </a:solidFill>
                <a:highlight>
                  <a:srgbClr val="FFFFFF"/>
                </a:highlight>
                <a:latin typeface="Consolas" panose="020B0609020204030204" pitchFamily="49" charset="0"/>
              </a:rPr>
              <a:t>.Email</a:t>
            </a:r>
            <a:r>
              <a:rPr lang="en-US" dirty="0">
                <a:solidFill>
                  <a:srgbClr val="000000"/>
                </a:solidFill>
                <a:highlight>
                  <a:srgbClr val="FFFFFF"/>
                </a:highlight>
                <a:latin typeface="Consolas" panose="020B0609020204030204" pitchFamily="49" charset="0"/>
              </a:rPr>
              <a:t> = state[</a:t>
            </a:r>
            <a:r>
              <a:rPr lang="en-US" dirty="0">
                <a:solidFill>
                  <a:srgbClr val="A31515"/>
                </a:solidFill>
                <a:highlight>
                  <a:srgbClr val="FFFFFF"/>
                </a:highlight>
                <a:latin typeface="Consolas" panose="020B0609020204030204" pitchFamily="49" charset="0"/>
              </a:rPr>
              <a:t>"Email"</a:t>
            </a:r>
            <a:r>
              <a:rPr lang="en-US" dirty="0">
                <a:solidFill>
                  <a:srgbClr val="000000"/>
                </a:solidFill>
                <a:highlight>
                  <a:srgbClr val="FFFFFF"/>
                </a:highlight>
                <a:latin typeface="Consolas" panose="020B0609020204030204" pitchFamily="49" charset="0"/>
              </a:rPr>
              <a:t>].</a:t>
            </a:r>
            <a:r>
              <a:rPr lang="en-US" dirty="0" err="1">
                <a:solidFill>
                  <a:srgbClr val="000000"/>
                </a:solidFill>
                <a:highlight>
                  <a:srgbClr val="FFFFFF"/>
                </a:highlight>
                <a:latin typeface="Consolas" panose="020B0609020204030204" pitchFamily="49" charset="0"/>
              </a:rPr>
              <a:t>ToString</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p>
          <a:p>
            <a:r>
              <a:rPr lang="en-US" dirty="0" smtClean="0">
                <a:solidFill>
                  <a:srgbClr val="0000FF"/>
                </a:solidFill>
                <a:highlight>
                  <a:srgbClr val="FFFFFF"/>
                </a:highlight>
                <a:latin typeface="Consolas" panose="020B0609020204030204" pitchFamily="49" charset="0"/>
              </a:rPr>
              <a:t>    finally</a:t>
            </a:r>
            <a:r>
              <a:rPr lang="en-US" dirty="0" smtClean="0">
                <a:solidFill>
                  <a:srgbClr val="000000"/>
                </a:solidFill>
                <a:highlight>
                  <a:srgbClr val="FFFFFF"/>
                </a:highlight>
                <a:latin typeface="Consolas" panose="020B0609020204030204" pitchFamily="49" charset="0"/>
              </a:rPr>
              <a:t> </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state.Clear</a:t>
            </a:r>
            <a:r>
              <a:rPr lang="en-US" dirty="0">
                <a:solidFill>
                  <a:srgbClr val="000000"/>
                </a:solidFill>
                <a:highlight>
                  <a:srgbClr val="FFFFFF"/>
                </a:highlight>
                <a:latin typeface="Consolas" panose="020B0609020204030204" pitchFamily="49" charset="0"/>
              </a:rPr>
              <a:t>(); }</a:t>
            </a:r>
          </a:p>
          <a:p>
            <a:r>
              <a:rPr lang="en-US" dirty="0" smtClean="0">
                <a:solidFill>
                  <a:srgbClr val="000000"/>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p:txBody>
      </p:sp>
    </p:spTree>
    <p:extLst>
      <p:ext uri="{BB962C8B-B14F-4D97-AF65-F5344CB8AC3E}">
        <p14:creationId xmlns:p14="http://schemas.microsoft.com/office/powerpoint/2010/main" val="2634307670"/>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Extended execution</a:t>
            </a:r>
            <a:endParaRPr lang="en-US" dirty="0"/>
          </a:p>
        </p:txBody>
      </p:sp>
    </p:spTree>
    <p:extLst>
      <p:ext uri="{BB962C8B-B14F-4D97-AF65-F5344CB8AC3E}">
        <p14:creationId xmlns:p14="http://schemas.microsoft.com/office/powerpoint/2010/main" val="298885988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Extended execution</a:t>
            </a:r>
            <a:br>
              <a:rPr lang="en-US" smtClean="0"/>
            </a:br>
            <a:endParaRPr lang="en-US" dirty="0"/>
          </a:p>
        </p:txBody>
      </p:sp>
      <p:sp>
        <p:nvSpPr>
          <p:cNvPr id="4" name="Text Placeholder 3"/>
          <p:cNvSpPr>
            <a:spLocks noGrp="1"/>
          </p:cNvSpPr>
          <p:nvPr>
            <p:ph type="body" sz="quarter" idx="10"/>
          </p:nvPr>
        </p:nvSpPr>
        <p:spPr/>
        <p:txBody>
          <a:bodyPr/>
          <a:lstStyle/>
          <a:p>
            <a:r>
              <a:rPr lang="en-US" dirty="0" smtClean="0"/>
              <a:t>Requesting extended execution</a:t>
            </a:r>
          </a:p>
          <a:p>
            <a:pPr lvl="1"/>
            <a:r>
              <a:rPr lang="en-US" dirty="0"/>
              <a:t>There is no </a:t>
            </a:r>
            <a:r>
              <a:rPr lang="en-US" dirty="0" smtClean="0"/>
              <a:t>guarantee resources are available</a:t>
            </a:r>
            <a:r>
              <a:rPr lang="en-US" dirty="0"/>
              <a:t/>
            </a:r>
            <a:br>
              <a:rPr lang="en-US" dirty="0"/>
            </a:br>
            <a:r>
              <a:rPr lang="en-US" dirty="0" smtClean="0"/>
              <a:t>Extended execution has no UI</a:t>
            </a:r>
          </a:p>
          <a:p>
            <a:r>
              <a:rPr lang="en-US" dirty="0" smtClean="0"/>
              <a:t>Scenario “I have data this time”</a:t>
            </a:r>
          </a:p>
          <a:p>
            <a:pPr lvl="1"/>
            <a:r>
              <a:rPr lang="en-US" dirty="0" smtClean="0"/>
              <a:t>Handle the Revoked event (1 second warning)</a:t>
            </a:r>
          </a:p>
          <a:p>
            <a:r>
              <a:rPr lang="en-US" dirty="0"/>
              <a:t>Scenario “I’m a special kind of app</a:t>
            </a:r>
            <a:r>
              <a:rPr lang="en-US" dirty="0" smtClean="0"/>
              <a:t>”</a:t>
            </a:r>
          </a:p>
          <a:p>
            <a:pPr lvl="1"/>
            <a:r>
              <a:rPr lang="en-US" dirty="0" smtClean="0"/>
              <a:t>These apps run indefinitely</a:t>
            </a:r>
            <a:endParaRPr lang="en-US" dirty="0"/>
          </a:p>
          <a:p>
            <a:r>
              <a:rPr lang="en-US" dirty="0" smtClean="0"/>
              <a:t>Special kinds of apps</a:t>
            </a:r>
            <a:endParaRPr lang="en-US" dirty="0"/>
          </a:p>
          <a:p>
            <a:pPr marL="560241" lvl="1" indent="-325252">
              <a:buFont typeface="+mj-lt"/>
              <a:buAutoNum type="arabicPeriod"/>
            </a:pPr>
            <a:r>
              <a:rPr lang="en-US" dirty="0"/>
              <a:t>Turn-by-turn </a:t>
            </a:r>
            <a:r>
              <a:rPr lang="en-US" dirty="0" smtClean="0"/>
              <a:t>(location tracking) app</a:t>
            </a:r>
            <a:endParaRPr lang="en-US" dirty="0"/>
          </a:p>
          <a:p>
            <a:pPr marL="560241" lvl="1" indent="-325252">
              <a:buFont typeface="+mj-lt"/>
              <a:buAutoNum type="arabicPeriod"/>
            </a:pPr>
            <a:r>
              <a:rPr lang="en-US" dirty="0"/>
              <a:t>Audio &amp; VOIP </a:t>
            </a:r>
            <a:r>
              <a:rPr lang="en-US" dirty="0" smtClean="0"/>
              <a:t>application</a:t>
            </a:r>
          </a:p>
          <a:p>
            <a:endParaRPr lang="en-US" dirty="0"/>
          </a:p>
        </p:txBody>
      </p:sp>
    </p:spTree>
    <p:extLst>
      <p:ext uri="{BB962C8B-B14F-4D97-AF65-F5344CB8AC3E}">
        <p14:creationId xmlns:p14="http://schemas.microsoft.com/office/powerpoint/2010/main" val="2868493504"/>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There is a balance between load speed &amp; shutdown time</a:t>
            </a:r>
            <a:endParaRPr lang="en-US" dirty="0"/>
          </a:p>
        </p:txBody>
      </p:sp>
    </p:spTree>
    <p:extLst>
      <p:ext uri="{BB962C8B-B14F-4D97-AF65-F5344CB8AC3E}">
        <p14:creationId xmlns:p14="http://schemas.microsoft.com/office/powerpoint/2010/main" val="20371905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Extended </a:t>
            </a:r>
            <a:r>
              <a:rPr lang="en-US"/>
              <a:t>execution (type </a:t>
            </a:r>
            <a:r>
              <a:rPr lang="en-US" smtClean="0"/>
              <a:t>1</a:t>
            </a:r>
            <a:r>
              <a:rPr lang="en-US" dirty="0"/>
              <a:t>)</a:t>
            </a:r>
          </a:p>
        </p:txBody>
      </p:sp>
      <p:sp>
        <p:nvSpPr>
          <p:cNvPr id="69" name="TextBox 68"/>
          <p:cNvSpPr txBox="1"/>
          <p:nvPr/>
        </p:nvSpPr>
        <p:spPr>
          <a:xfrm rot="16200000">
            <a:off x="200118" y="3433235"/>
            <a:ext cx="1438457" cy="615516"/>
          </a:xfrm>
          <a:prstGeom prst="rect">
            <a:avLst/>
          </a:prstGeom>
          <a:noFill/>
        </p:spPr>
        <p:txBody>
          <a:bodyPr wrap="none" lIns="179285" tIns="143428" rIns="179285" bIns="143428" rtlCol="0">
            <a:spAutoFit/>
          </a:bodyPr>
          <a:lstStyle/>
          <a:p>
            <a:pPr>
              <a:lnSpc>
                <a:spcPct val="90000"/>
              </a:lnSpc>
              <a:spcAft>
                <a:spcPts val="588"/>
              </a:spcAft>
            </a:pPr>
            <a:r>
              <a:rPr lang="en-US" sz="2353" dirty="0">
                <a:solidFill>
                  <a:schemeClr val="bg2">
                    <a:lumMod val="20000"/>
                    <a:lumOff val="80000"/>
                  </a:schemeClr>
                </a:solidFill>
              </a:rPr>
              <a:t>Memory</a:t>
            </a:r>
          </a:p>
        </p:txBody>
      </p:sp>
      <p:sp>
        <p:nvSpPr>
          <p:cNvPr id="20" name="Rectangle 19"/>
          <p:cNvSpPr/>
          <p:nvPr/>
        </p:nvSpPr>
        <p:spPr bwMode="auto">
          <a:xfrm>
            <a:off x="7604225" y="4250723"/>
            <a:ext cx="2814094" cy="1120531"/>
          </a:xfrm>
          <a:prstGeom prst="rect">
            <a:avLst/>
          </a:prstGeom>
          <a:solidFill>
            <a:schemeClr val="bg1">
              <a:lumMod val="85000"/>
              <a:lumOff val="1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cxnSp>
        <p:nvCxnSpPr>
          <p:cNvPr id="39" name="Straight Arrow Connector 38"/>
          <p:cNvCxnSpPr/>
          <p:nvPr/>
        </p:nvCxnSpPr>
        <p:spPr>
          <a:xfrm>
            <a:off x="5724058" y="2740667"/>
            <a:ext cx="0" cy="597617"/>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38" name="Straight Arrow Connector 37"/>
          <p:cNvCxnSpPr/>
          <p:nvPr/>
        </p:nvCxnSpPr>
        <p:spPr>
          <a:xfrm flipV="1">
            <a:off x="5141894" y="5520658"/>
            <a:ext cx="0" cy="597617"/>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44" name="Straight Connector 43"/>
          <p:cNvCxnSpPr/>
          <p:nvPr/>
        </p:nvCxnSpPr>
        <p:spPr>
          <a:xfrm>
            <a:off x="1389770" y="1968890"/>
            <a:ext cx="9149908"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141894" y="1819480"/>
            <a:ext cx="0" cy="14940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5724058" y="1819480"/>
            <a:ext cx="0" cy="14940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V="1">
            <a:off x="7355534" y="1819480"/>
            <a:ext cx="0" cy="14940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590041" y="1819480"/>
            <a:ext cx="0" cy="14940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535038" y="1427301"/>
            <a:ext cx="1147544" cy="534083"/>
          </a:xfrm>
          <a:prstGeom prst="rect">
            <a:avLst/>
          </a:prstGeom>
          <a:noFill/>
        </p:spPr>
        <p:txBody>
          <a:bodyPr wrap="none" lIns="179285" tIns="143428" rIns="179285" bIns="143428" rtlCol="0">
            <a:spAutoFit/>
          </a:bodyPr>
          <a:lstStyle/>
          <a:p>
            <a:pPr algn="ctr">
              <a:lnSpc>
                <a:spcPct val="90000"/>
              </a:lnSpc>
              <a:spcAft>
                <a:spcPts val="588"/>
              </a:spcAft>
            </a:pPr>
            <a:r>
              <a:rPr lang="en-US" sz="1765" dirty="0">
                <a:solidFill>
                  <a:schemeClr val="accent5"/>
                </a:solidFill>
              </a:rPr>
              <a:t>Running</a:t>
            </a:r>
          </a:p>
        </p:txBody>
      </p:sp>
      <p:sp>
        <p:nvSpPr>
          <p:cNvPr id="61" name="TextBox 60"/>
          <p:cNvSpPr txBox="1"/>
          <p:nvPr/>
        </p:nvSpPr>
        <p:spPr>
          <a:xfrm>
            <a:off x="6168340" y="1412045"/>
            <a:ext cx="1000068" cy="534083"/>
          </a:xfrm>
          <a:prstGeom prst="rect">
            <a:avLst/>
          </a:prstGeom>
          <a:noFill/>
        </p:spPr>
        <p:txBody>
          <a:bodyPr wrap="none" lIns="179285" tIns="143428" rIns="179285" bIns="143428" rtlCol="0">
            <a:spAutoFit/>
          </a:bodyPr>
          <a:lstStyle/>
          <a:p>
            <a:pPr algn="ctr">
              <a:lnSpc>
                <a:spcPct val="90000"/>
              </a:lnSpc>
              <a:spcAft>
                <a:spcPts val="588"/>
              </a:spcAft>
            </a:pPr>
            <a:r>
              <a:rPr lang="en-US" sz="1765" dirty="0">
                <a:solidFill>
                  <a:schemeClr val="accent5"/>
                </a:solidFill>
              </a:rPr>
              <a:t>Extend</a:t>
            </a:r>
          </a:p>
        </p:txBody>
      </p:sp>
      <p:sp>
        <p:nvSpPr>
          <p:cNvPr id="66" name="TextBox 65"/>
          <p:cNvSpPr txBox="1"/>
          <p:nvPr/>
        </p:nvSpPr>
        <p:spPr>
          <a:xfrm>
            <a:off x="4485268" y="6043573"/>
            <a:ext cx="1312653" cy="724007"/>
          </a:xfrm>
          <a:prstGeom prst="rect">
            <a:avLst/>
          </a:prstGeom>
          <a:noFill/>
        </p:spPr>
        <p:txBody>
          <a:bodyPr wrap="none" lIns="179285" tIns="143428" rIns="179285" bIns="143428" rtlCol="0">
            <a:spAutoFit/>
          </a:bodyPr>
          <a:lstStyle/>
          <a:p>
            <a:pPr algn="ctr">
              <a:lnSpc>
                <a:spcPct val="90000"/>
              </a:lnSpc>
              <a:spcAft>
                <a:spcPts val="588"/>
              </a:spcAft>
            </a:pPr>
            <a:r>
              <a:rPr lang="en-US" sz="1568" dirty="0">
                <a:solidFill>
                  <a:schemeClr val="tx2"/>
                </a:solidFill>
              </a:rPr>
              <a:t>Suspended</a:t>
            </a:r>
            <a:br>
              <a:rPr lang="en-US" sz="1568" dirty="0">
                <a:solidFill>
                  <a:schemeClr val="tx2"/>
                </a:solidFill>
              </a:rPr>
            </a:br>
            <a:r>
              <a:rPr lang="en-US" sz="1568" dirty="0"/>
              <a:t>(5 seconds)</a:t>
            </a:r>
          </a:p>
        </p:txBody>
      </p:sp>
      <p:sp>
        <p:nvSpPr>
          <p:cNvPr id="67" name="TextBox 66"/>
          <p:cNvSpPr txBox="1"/>
          <p:nvPr/>
        </p:nvSpPr>
        <p:spPr>
          <a:xfrm>
            <a:off x="5157646" y="2159065"/>
            <a:ext cx="1033730" cy="506833"/>
          </a:xfrm>
          <a:prstGeom prst="rect">
            <a:avLst/>
          </a:prstGeom>
          <a:noFill/>
        </p:spPr>
        <p:txBody>
          <a:bodyPr wrap="none" lIns="179285" tIns="143428" rIns="179285" bIns="143428" rtlCol="0">
            <a:spAutoFit/>
          </a:bodyPr>
          <a:lstStyle/>
          <a:p>
            <a:pPr algn="ctr">
              <a:lnSpc>
                <a:spcPct val="90000"/>
              </a:lnSpc>
              <a:spcAft>
                <a:spcPts val="588"/>
              </a:spcAft>
            </a:pPr>
            <a:r>
              <a:rPr lang="en-US" sz="1568" dirty="0">
                <a:solidFill>
                  <a:schemeClr val="tx2"/>
                </a:solidFill>
              </a:rPr>
              <a:t>Request</a:t>
            </a:r>
          </a:p>
        </p:txBody>
      </p:sp>
      <p:sp>
        <p:nvSpPr>
          <p:cNvPr id="68" name="TextBox 67"/>
          <p:cNvSpPr txBox="1"/>
          <p:nvPr/>
        </p:nvSpPr>
        <p:spPr>
          <a:xfrm>
            <a:off x="6749807" y="2023243"/>
            <a:ext cx="1202045" cy="724007"/>
          </a:xfrm>
          <a:prstGeom prst="rect">
            <a:avLst/>
          </a:prstGeom>
          <a:noFill/>
        </p:spPr>
        <p:txBody>
          <a:bodyPr wrap="none" lIns="179285" tIns="143428" rIns="179285" bIns="143428" rtlCol="0">
            <a:spAutoFit/>
          </a:bodyPr>
          <a:lstStyle/>
          <a:p>
            <a:pPr algn="ctr">
              <a:lnSpc>
                <a:spcPct val="90000"/>
              </a:lnSpc>
              <a:spcAft>
                <a:spcPts val="588"/>
              </a:spcAft>
            </a:pPr>
            <a:r>
              <a:rPr lang="en-US" sz="1568" dirty="0">
                <a:solidFill>
                  <a:schemeClr val="tx2"/>
                </a:solidFill>
              </a:rPr>
              <a:t>Revoked</a:t>
            </a:r>
            <a:br>
              <a:rPr lang="en-US" sz="1568" dirty="0">
                <a:solidFill>
                  <a:schemeClr val="tx2"/>
                </a:solidFill>
              </a:rPr>
            </a:br>
            <a:r>
              <a:rPr lang="en-US" sz="1568" dirty="0"/>
              <a:t>(1 second)</a:t>
            </a:r>
          </a:p>
        </p:txBody>
      </p:sp>
      <p:sp>
        <p:nvSpPr>
          <p:cNvPr id="47" name="TextBox 46"/>
          <p:cNvSpPr txBox="1"/>
          <p:nvPr/>
        </p:nvSpPr>
        <p:spPr>
          <a:xfrm>
            <a:off x="8384226" y="1427301"/>
            <a:ext cx="1413642" cy="534083"/>
          </a:xfrm>
          <a:prstGeom prst="rect">
            <a:avLst/>
          </a:prstGeom>
          <a:noFill/>
        </p:spPr>
        <p:txBody>
          <a:bodyPr wrap="none" lIns="179285" tIns="143428" rIns="179285" bIns="143428" rtlCol="0">
            <a:spAutoFit/>
          </a:bodyPr>
          <a:lstStyle/>
          <a:p>
            <a:pPr algn="ctr">
              <a:lnSpc>
                <a:spcPct val="90000"/>
              </a:lnSpc>
              <a:spcAft>
                <a:spcPts val="588"/>
              </a:spcAft>
            </a:pPr>
            <a:r>
              <a:rPr lang="en-US" sz="1765" dirty="0">
                <a:solidFill>
                  <a:schemeClr val="accent5"/>
                </a:solidFill>
              </a:rPr>
              <a:t>Suspended</a:t>
            </a:r>
          </a:p>
        </p:txBody>
      </p:sp>
      <p:cxnSp>
        <p:nvCxnSpPr>
          <p:cNvPr id="28" name="Straight Arrow Connector 27"/>
          <p:cNvCxnSpPr/>
          <p:nvPr/>
        </p:nvCxnSpPr>
        <p:spPr>
          <a:xfrm>
            <a:off x="7369717" y="2740667"/>
            <a:ext cx="0" cy="597617"/>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sp>
        <p:nvSpPr>
          <p:cNvPr id="7" name="Freeform 6"/>
          <p:cNvSpPr/>
          <p:nvPr/>
        </p:nvSpPr>
        <p:spPr bwMode="auto">
          <a:xfrm>
            <a:off x="5112581" y="3119298"/>
            <a:ext cx="618026" cy="2259738"/>
          </a:xfrm>
          <a:custGeom>
            <a:avLst/>
            <a:gdLst>
              <a:gd name="connsiteX0" fmla="*/ 19050 w 419100"/>
              <a:gd name="connsiteY0" fmla="*/ 0 h 2305050"/>
              <a:gd name="connsiteX1" fmla="*/ 419100 w 419100"/>
              <a:gd name="connsiteY1" fmla="*/ 619125 h 2305050"/>
              <a:gd name="connsiteX2" fmla="*/ 419100 w 419100"/>
              <a:gd name="connsiteY2" fmla="*/ 2305050 h 2305050"/>
              <a:gd name="connsiteX3" fmla="*/ 0 w 419100"/>
              <a:gd name="connsiteY3" fmla="*/ 2305050 h 2305050"/>
              <a:gd name="connsiteX4" fmla="*/ 19050 w 419100"/>
              <a:gd name="connsiteY4" fmla="*/ 0 h 2305050"/>
              <a:gd name="connsiteX0" fmla="*/ 6350 w 406400"/>
              <a:gd name="connsiteY0" fmla="*/ 0 h 2308225"/>
              <a:gd name="connsiteX1" fmla="*/ 406400 w 406400"/>
              <a:gd name="connsiteY1" fmla="*/ 619125 h 2308225"/>
              <a:gd name="connsiteX2" fmla="*/ 406400 w 406400"/>
              <a:gd name="connsiteY2" fmla="*/ 2305050 h 2308225"/>
              <a:gd name="connsiteX3" fmla="*/ 0 w 406400"/>
              <a:gd name="connsiteY3" fmla="*/ 2308225 h 2308225"/>
              <a:gd name="connsiteX4" fmla="*/ 6350 w 406400"/>
              <a:gd name="connsiteY4" fmla="*/ 0 h 2308225"/>
              <a:gd name="connsiteX0" fmla="*/ 1588 w 401638"/>
              <a:gd name="connsiteY0" fmla="*/ 0 h 2305050"/>
              <a:gd name="connsiteX1" fmla="*/ 401638 w 401638"/>
              <a:gd name="connsiteY1" fmla="*/ 619125 h 2305050"/>
              <a:gd name="connsiteX2" fmla="*/ 401638 w 401638"/>
              <a:gd name="connsiteY2" fmla="*/ 2305050 h 2305050"/>
              <a:gd name="connsiteX3" fmla="*/ 0 w 401638"/>
              <a:gd name="connsiteY3" fmla="*/ 2298700 h 2305050"/>
              <a:gd name="connsiteX4" fmla="*/ 1588 w 401638"/>
              <a:gd name="connsiteY4" fmla="*/ 0 h 2305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638" h="2305050">
                <a:moveTo>
                  <a:pt x="1588" y="0"/>
                </a:moveTo>
                <a:lnTo>
                  <a:pt x="401638" y="619125"/>
                </a:lnTo>
                <a:lnTo>
                  <a:pt x="401638" y="2305050"/>
                </a:lnTo>
                <a:lnTo>
                  <a:pt x="0" y="2298700"/>
                </a:lnTo>
                <a:cubicBezTo>
                  <a:pt x="2117" y="1529292"/>
                  <a:pt x="-529" y="769408"/>
                  <a:pt x="1588" y="0"/>
                </a:cubicBezTo>
                <a:close/>
              </a:path>
            </a:pathLst>
          </a:cu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
        <p:nvSpPr>
          <p:cNvPr id="9" name="Freeform 8"/>
          <p:cNvSpPr/>
          <p:nvPr/>
        </p:nvSpPr>
        <p:spPr bwMode="auto">
          <a:xfrm>
            <a:off x="5731412" y="3727809"/>
            <a:ext cx="1626092" cy="1655899"/>
          </a:xfrm>
          <a:custGeom>
            <a:avLst/>
            <a:gdLst>
              <a:gd name="connsiteX0" fmla="*/ 0 w 1054100"/>
              <a:gd name="connsiteY0" fmla="*/ 0 h 1689100"/>
              <a:gd name="connsiteX1" fmla="*/ 1054100 w 1054100"/>
              <a:gd name="connsiteY1" fmla="*/ 0 h 1689100"/>
              <a:gd name="connsiteX2" fmla="*/ 1054100 w 1054100"/>
              <a:gd name="connsiteY2" fmla="*/ 1689100 h 1689100"/>
              <a:gd name="connsiteX3" fmla="*/ 12700 w 1054100"/>
              <a:gd name="connsiteY3" fmla="*/ 1689100 h 1689100"/>
              <a:gd name="connsiteX4" fmla="*/ 0 w 1054100"/>
              <a:gd name="connsiteY4" fmla="*/ 0 h 1689100"/>
              <a:gd name="connsiteX0" fmla="*/ 0 w 1054100"/>
              <a:gd name="connsiteY0" fmla="*/ 0 h 1689100"/>
              <a:gd name="connsiteX1" fmla="*/ 1054100 w 1054100"/>
              <a:gd name="connsiteY1" fmla="*/ 0 h 1689100"/>
              <a:gd name="connsiteX2" fmla="*/ 1054100 w 1054100"/>
              <a:gd name="connsiteY2" fmla="*/ 1689100 h 1689100"/>
              <a:gd name="connsiteX3" fmla="*/ 3175 w 1054100"/>
              <a:gd name="connsiteY3" fmla="*/ 1684325 h 1689100"/>
              <a:gd name="connsiteX4" fmla="*/ 0 w 1054100"/>
              <a:gd name="connsiteY4" fmla="*/ 0 h 1689100"/>
              <a:gd name="connsiteX0" fmla="*/ 7119 w 1061219"/>
              <a:gd name="connsiteY0" fmla="*/ 0 h 1689100"/>
              <a:gd name="connsiteX1" fmla="*/ 1061219 w 1061219"/>
              <a:gd name="connsiteY1" fmla="*/ 0 h 1689100"/>
              <a:gd name="connsiteX2" fmla="*/ 1061219 w 1061219"/>
              <a:gd name="connsiteY2" fmla="*/ 1689100 h 1689100"/>
              <a:gd name="connsiteX3" fmla="*/ 769 w 1061219"/>
              <a:gd name="connsiteY3" fmla="*/ 1684326 h 1689100"/>
              <a:gd name="connsiteX4" fmla="*/ 7119 w 1061219"/>
              <a:gd name="connsiteY4" fmla="*/ 0 h 1689100"/>
              <a:gd name="connsiteX0" fmla="*/ 2652 w 1056752"/>
              <a:gd name="connsiteY0" fmla="*/ 0 h 1693878"/>
              <a:gd name="connsiteX1" fmla="*/ 1056752 w 1056752"/>
              <a:gd name="connsiteY1" fmla="*/ 0 h 1693878"/>
              <a:gd name="connsiteX2" fmla="*/ 1056752 w 1056752"/>
              <a:gd name="connsiteY2" fmla="*/ 1689100 h 1693878"/>
              <a:gd name="connsiteX3" fmla="*/ 1064 w 1056752"/>
              <a:gd name="connsiteY3" fmla="*/ 1693878 h 1693878"/>
              <a:gd name="connsiteX4" fmla="*/ 2652 w 1056752"/>
              <a:gd name="connsiteY4" fmla="*/ 0 h 1693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52" h="1693878">
                <a:moveTo>
                  <a:pt x="2652" y="0"/>
                </a:moveTo>
                <a:lnTo>
                  <a:pt x="1056752" y="0"/>
                </a:lnTo>
                <a:lnTo>
                  <a:pt x="1056752" y="1689100"/>
                </a:lnTo>
                <a:lnTo>
                  <a:pt x="1064" y="1693878"/>
                </a:lnTo>
                <a:cubicBezTo>
                  <a:pt x="-3169" y="1130845"/>
                  <a:pt x="6885" y="563033"/>
                  <a:pt x="2652" y="0"/>
                </a:cubicBezTo>
                <a:close/>
              </a:path>
            </a:pathLst>
          </a:cu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r>
              <a:rPr lang="en-US" sz="1961" dirty="0">
                <a:solidFill>
                  <a:schemeClr val="bg1"/>
                </a:solidFill>
              </a:rPr>
              <a:t>No UI</a:t>
            </a:r>
          </a:p>
          <a:p>
            <a:pPr algn="ctr" defTabSz="914030" fontAlgn="base">
              <a:spcBef>
                <a:spcPct val="0"/>
              </a:spcBef>
              <a:spcAft>
                <a:spcPct val="0"/>
              </a:spcAft>
            </a:pPr>
            <a:r>
              <a:rPr lang="en-US" sz="1961" dirty="0">
                <a:solidFill>
                  <a:schemeClr val="bg1"/>
                </a:solidFill>
              </a:rPr>
              <a:t>(</a:t>
            </a:r>
            <a:r>
              <a:rPr lang="en-US" sz="1961">
                <a:solidFill>
                  <a:schemeClr val="bg1"/>
                </a:solidFill>
              </a:rPr>
              <a:t>short)</a:t>
            </a:r>
            <a:endParaRPr lang="en-US" sz="1961" dirty="0">
              <a:solidFill>
                <a:schemeClr val="bg1"/>
              </a:solidFill>
            </a:endParaRPr>
          </a:p>
        </p:txBody>
      </p:sp>
      <p:sp>
        <p:nvSpPr>
          <p:cNvPr id="12" name="Freeform 11"/>
          <p:cNvSpPr/>
          <p:nvPr/>
        </p:nvSpPr>
        <p:spPr bwMode="auto">
          <a:xfrm>
            <a:off x="7350178" y="3735590"/>
            <a:ext cx="254049" cy="1643445"/>
          </a:xfrm>
          <a:custGeom>
            <a:avLst/>
            <a:gdLst>
              <a:gd name="connsiteX0" fmla="*/ 0 w 466725"/>
              <a:gd name="connsiteY0" fmla="*/ 0 h 1676400"/>
              <a:gd name="connsiteX1" fmla="*/ 466725 w 466725"/>
              <a:gd name="connsiteY1" fmla="*/ 523875 h 1676400"/>
              <a:gd name="connsiteX2" fmla="*/ 466725 w 466725"/>
              <a:gd name="connsiteY2" fmla="*/ 1676400 h 1676400"/>
              <a:gd name="connsiteX3" fmla="*/ 4762 w 466725"/>
              <a:gd name="connsiteY3" fmla="*/ 1676400 h 1676400"/>
              <a:gd name="connsiteX4" fmla="*/ 0 w 466725"/>
              <a:gd name="connsiteY4" fmla="*/ 0 h 167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725" h="1676400">
                <a:moveTo>
                  <a:pt x="0" y="0"/>
                </a:moveTo>
                <a:lnTo>
                  <a:pt x="466725" y="523875"/>
                </a:lnTo>
                <a:lnTo>
                  <a:pt x="466725" y="1676400"/>
                </a:lnTo>
                <a:lnTo>
                  <a:pt x="4762" y="1676400"/>
                </a:lnTo>
                <a:cubicBezTo>
                  <a:pt x="3175" y="1117600"/>
                  <a:pt x="1587" y="558800"/>
                  <a:pt x="0" y="0"/>
                </a:cubicBezTo>
                <a:close/>
              </a:path>
            </a:pathLst>
          </a:cu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cxnSp>
        <p:nvCxnSpPr>
          <p:cNvPr id="37" name="Straight Arrow Connector 36"/>
          <p:cNvCxnSpPr/>
          <p:nvPr/>
        </p:nvCxnSpPr>
        <p:spPr>
          <a:xfrm flipV="1">
            <a:off x="7604225" y="5520658"/>
            <a:ext cx="0" cy="597617"/>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sp>
        <p:nvSpPr>
          <p:cNvPr id="42" name="TextBox 41"/>
          <p:cNvSpPr txBox="1"/>
          <p:nvPr/>
        </p:nvSpPr>
        <p:spPr>
          <a:xfrm>
            <a:off x="6939103" y="6043573"/>
            <a:ext cx="1293417" cy="800951"/>
          </a:xfrm>
          <a:prstGeom prst="rect">
            <a:avLst/>
          </a:prstGeom>
          <a:noFill/>
        </p:spPr>
        <p:txBody>
          <a:bodyPr wrap="none" lIns="179285" tIns="143428" rIns="179285" bIns="143428" rtlCol="0">
            <a:spAutoFit/>
          </a:bodyPr>
          <a:lstStyle/>
          <a:p>
            <a:pPr algn="ctr">
              <a:lnSpc>
                <a:spcPct val="90000"/>
              </a:lnSpc>
              <a:spcAft>
                <a:spcPts val="588"/>
              </a:spcAft>
            </a:pPr>
            <a:r>
              <a:rPr lang="en-US" sz="1568" dirty="0">
                <a:solidFill>
                  <a:schemeClr val="tx2"/>
                </a:solidFill>
              </a:rPr>
              <a:t>Suspended</a:t>
            </a:r>
          </a:p>
          <a:p>
            <a:pPr algn="ctr">
              <a:lnSpc>
                <a:spcPct val="90000"/>
              </a:lnSpc>
              <a:spcAft>
                <a:spcPts val="588"/>
              </a:spcAft>
            </a:pPr>
            <a:r>
              <a:rPr lang="en-US" sz="1568" dirty="0"/>
              <a:t>(</a:t>
            </a:r>
            <a:r>
              <a:rPr lang="en-US" sz="1568" dirty="0"/>
              <a:t>No event)</a:t>
            </a:r>
          </a:p>
        </p:txBody>
      </p:sp>
      <p:sp>
        <p:nvSpPr>
          <p:cNvPr id="16" name="Rectangle 15"/>
          <p:cNvSpPr/>
          <p:nvPr/>
        </p:nvSpPr>
        <p:spPr bwMode="auto">
          <a:xfrm>
            <a:off x="1389770" y="3142642"/>
            <a:ext cx="3752124" cy="2241062"/>
          </a:xfrm>
          <a:prstGeom prst="rect">
            <a:avLst/>
          </a:pr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cxnSp>
        <p:nvCxnSpPr>
          <p:cNvPr id="15" name="Straight Connector 14"/>
          <p:cNvCxnSpPr/>
          <p:nvPr/>
        </p:nvCxnSpPr>
        <p:spPr>
          <a:xfrm>
            <a:off x="1389770" y="3130192"/>
            <a:ext cx="3752124"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9" idx="1"/>
            <a:endCxn id="12" idx="1"/>
          </p:cNvCxnSpPr>
          <p:nvPr/>
        </p:nvCxnSpPr>
        <p:spPr>
          <a:xfrm>
            <a:off x="7357505" y="3727809"/>
            <a:ext cx="246722" cy="52135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2" idx="1"/>
          </p:cNvCxnSpPr>
          <p:nvPr/>
        </p:nvCxnSpPr>
        <p:spPr>
          <a:xfrm>
            <a:off x="7604225" y="4249167"/>
            <a:ext cx="2814094"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endCxn id="9" idx="1"/>
          </p:cNvCxnSpPr>
          <p:nvPr/>
        </p:nvCxnSpPr>
        <p:spPr>
          <a:xfrm flipV="1">
            <a:off x="5724058" y="3727808"/>
            <a:ext cx="1633446" cy="122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141894" y="3130192"/>
            <a:ext cx="582164" cy="59761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V="1">
            <a:off x="1389770" y="2249023"/>
            <a:ext cx="0" cy="313748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1389770" y="5378728"/>
            <a:ext cx="9263056"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2" name="Oval 1"/>
          <p:cNvSpPr/>
          <p:nvPr/>
        </p:nvSpPr>
        <p:spPr bwMode="auto">
          <a:xfrm>
            <a:off x="4519200" y="4111401"/>
            <a:ext cx="1185151" cy="1185151"/>
          </a:xfrm>
          <a:prstGeom prst="ellipse">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914030" fontAlgn="base">
              <a:spcBef>
                <a:spcPct val="0"/>
              </a:spcBef>
              <a:spcAft>
                <a:spcPct val="0"/>
              </a:spcAft>
            </a:pPr>
            <a:r>
              <a:rPr lang="en-US" sz="1961" dirty="0">
                <a:gradFill>
                  <a:gsLst>
                    <a:gs pos="16814">
                      <a:srgbClr val="FFFFFF"/>
                    </a:gs>
                    <a:gs pos="46000">
                      <a:srgbClr val="FFFFFF"/>
                    </a:gs>
                  </a:gsLst>
                  <a:lin ang="5400000" scaled="0"/>
                </a:gradFill>
              </a:rPr>
              <a:t>When</a:t>
            </a:r>
          </a:p>
          <a:p>
            <a:pPr algn="ctr" defTabSz="914030" fontAlgn="base">
              <a:spcBef>
                <a:spcPct val="0"/>
              </a:spcBef>
              <a:spcAft>
                <a:spcPct val="0"/>
              </a:spcAft>
            </a:pPr>
            <a:r>
              <a:rPr lang="en-US" sz="1176" dirty="0">
                <a:gradFill>
                  <a:gsLst>
                    <a:gs pos="16814">
                      <a:srgbClr val="FFFFFF"/>
                    </a:gs>
                    <a:gs pos="46000">
                      <a:srgbClr val="FFFFFF"/>
                    </a:gs>
                  </a:gsLst>
                  <a:lin ang="5400000" scaled="0"/>
                </a:gradFill>
              </a:rPr>
              <a:t>suspending</a:t>
            </a:r>
            <a:endParaRPr lang="en-US" sz="1176" dirty="0">
              <a:gradFill>
                <a:gsLst>
                  <a:gs pos="16814">
                    <a:srgbClr val="FFFFFF"/>
                  </a:gs>
                  <a:gs pos="46000">
                    <a:srgbClr val="FFFFFF"/>
                  </a:gs>
                </a:gsLst>
                <a:lin ang="5400000" scaled="0"/>
              </a:gradFill>
            </a:endParaRPr>
          </a:p>
        </p:txBody>
      </p:sp>
    </p:spTree>
    <p:extLst>
      <p:ext uri="{BB962C8B-B14F-4D97-AF65-F5344CB8AC3E}">
        <p14:creationId xmlns:p14="http://schemas.microsoft.com/office/powerpoint/2010/main" val="30570471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Requesting extension in suspend</a:t>
            </a:r>
            <a:endParaRPr lang="en-US" dirty="0"/>
          </a:p>
        </p:txBody>
      </p:sp>
      <p:sp>
        <p:nvSpPr>
          <p:cNvPr id="5" name="Text Placeholder 4"/>
          <p:cNvSpPr>
            <a:spLocks noGrp="1"/>
          </p:cNvSpPr>
          <p:nvPr>
            <p:ph type="body" sz="quarter" idx="4294967295"/>
          </p:nvPr>
        </p:nvSpPr>
        <p:spPr>
          <a:xfrm>
            <a:off x="0" y="1196975"/>
            <a:ext cx="11652250" cy="5805488"/>
          </a:xfrm>
        </p:spPr>
        <p:txBody>
          <a:bodyPr/>
          <a:lstStyle/>
          <a:p>
            <a:pPr>
              <a:spcBef>
                <a:spcPts val="400"/>
              </a:spcBef>
            </a:pPr>
            <a:r>
              <a:rPr lang="en-US" sz="1600" dirty="0" smtClean="0">
                <a:solidFill>
                  <a:srgbClr val="0000FF"/>
                </a:solidFill>
                <a:highlight>
                  <a:srgbClr val="FFFFFF"/>
                </a:highlight>
                <a:latin typeface="Consolas" panose="020B0609020204030204" pitchFamily="49" charset="0"/>
                <a:cs typeface="Consolas" panose="020B0609020204030204" pitchFamily="49" charset="0"/>
              </a:rPr>
              <a:t>private</a:t>
            </a:r>
            <a:r>
              <a:rPr lang="en-US" sz="1600" dirty="0" smtClean="0">
                <a:solidFill>
                  <a:srgbClr val="000000"/>
                </a:solidFill>
                <a:highlight>
                  <a:srgbClr val="FFFFFF"/>
                </a:highlight>
                <a:latin typeface="Consolas" panose="020B0609020204030204" pitchFamily="49" charset="0"/>
                <a:cs typeface="Consolas" panose="020B0609020204030204" pitchFamily="49" charset="0"/>
              </a:rPr>
              <a:t> </a:t>
            </a:r>
            <a:r>
              <a:rPr lang="en-US" sz="1600" dirty="0" err="1" smtClean="0">
                <a:solidFill>
                  <a:srgbClr val="0000FF"/>
                </a:solidFill>
                <a:highlight>
                  <a:srgbClr val="FFFFFF"/>
                </a:highlight>
                <a:latin typeface="Consolas" panose="020B0609020204030204" pitchFamily="49" charset="0"/>
                <a:cs typeface="Consolas" panose="020B0609020204030204" pitchFamily="49" charset="0"/>
              </a:rPr>
              <a:t>async</a:t>
            </a:r>
            <a:r>
              <a:rPr lang="en-US" sz="1600" dirty="0" smtClean="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FF"/>
                </a:solidFill>
                <a:highlight>
                  <a:srgbClr val="FFFFFF"/>
                </a:highlight>
                <a:latin typeface="Consolas" panose="020B0609020204030204" pitchFamily="49" charset="0"/>
                <a:cs typeface="Consolas" panose="020B0609020204030204" pitchFamily="49" charset="0"/>
              </a:rPr>
              <a:t>void</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000000"/>
                </a:solidFill>
                <a:highlight>
                  <a:srgbClr val="FFFFFF"/>
                </a:highlight>
                <a:latin typeface="Consolas" panose="020B0609020204030204" pitchFamily="49" charset="0"/>
                <a:cs typeface="Consolas" panose="020B0609020204030204" pitchFamily="49" charset="0"/>
              </a:rPr>
              <a:t>OnSuspending</a:t>
            </a:r>
            <a:r>
              <a:rPr lang="en-US" sz="1600" dirty="0">
                <a:solidFill>
                  <a:srgbClr val="000000"/>
                </a:solidFill>
                <a:highlight>
                  <a:srgbClr val="FFFFFF"/>
                </a:highlight>
                <a:latin typeface="Consolas" panose="020B0609020204030204" pitchFamily="49" charset="0"/>
                <a:cs typeface="Consolas" panose="020B0609020204030204" pitchFamily="49" charset="0"/>
              </a:rPr>
              <a:t>(</a:t>
            </a:r>
            <a:r>
              <a:rPr lang="en-US" sz="1600" dirty="0">
                <a:solidFill>
                  <a:srgbClr val="0000FF"/>
                </a:solidFill>
                <a:highlight>
                  <a:srgbClr val="FFFFFF"/>
                </a:highlight>
                <a:latin typeface="Consolas" panose="020B0609020204030204" pitchFamily="49" charset="0"/>
                <a:cs typeface="Consolas" panose="020B0609020204030204" pitchFamily="49" charset="0"/>
              </a:rPr>
              <a:t>object</a:t>
            </a:r>
            <a:r>
              <a:rPr lang="en-US" sz="1600" dirty="0">
                <a:solidFill>
                  <a:srgbClr val="000000"/>
                </a:solidFill>
                <a:highlight>
                  <a:srgbClr val="FFFFFF"/>
                </a:highlight>
                <a:latin typeface="Consolas" panose="020B0609020204030204" pitchFamily="49" charset="0"/>
                <a:cs typeface="Consolas" panose="020B0609020204030204" pitchFamily="49" charset="0"/>
              </a:rPr>
              <a:t> sender, </a:t>
            </a:r>
            <a:r>
              <a:rPr lang="en-US" sz="1600" dirty="0" err="1">
                <a:solidFill>
                  <a:srgbClr val="2B91AF"/>
                </a:solidFill>
                <a:highlight>
                  <a:srgbClr val="FFFFFF"/>
                </a:highlight>
                <a:latin typeface="Consolas" panose="020B0609020204030204" pitchFamily="49" charset="0"/>
                <a:cs typeface="Consolas" panose="020B0609020204030204" pitchFamily="49" charset="0"/>
              </a:rPr>
              <a:t>SuspendingEventArgs</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000000"/>
                </a:solidFill>
                <a:highlight>
                  <a:srgbClr val="FFFFFF"/>
                </a:highlight>
                <a:latin typeface="Consolas" panose="020B0609020204030204" pitchFamily="49" charset="0"/>
                <a:cs typeface="Consolas" panose="020B0609020204030204" pitchFamily="49" charset="0"/>
              </a:rPr>
              <a:t>args</a:t>
            </a:r>
            <a:r>
              <a:rPr lang="en-US" sz="1600" dirty="0">
                <a:solidFill>
                  <a:srgbClr val="000000"/>
                </a:solidFill>
                <a:highlight>
                  <a:srgbClr val="FFFFFF"/>
                </a:highlight>
                <a:latin typeface="Consolas" panose="020B0609020204030204" pitchFamily="49" charset="0"/>
                <a:cs typeface="Consolas" panose="020B0609020204030204" pitchFamily="49" charset="0"/>
              </a:rPr>
              <a:t>)</a:t>
            </a:r>
            <a:r>
              <a:rPr lang="en-US" sz="1600" dirty="0">
                <a:solidFill>
                  <a:srgbClr val="000000"/>
                </a:solidFill>
                <a:highlight>
                  <a:srgbClr val="FFFFFF"/>
                </a:highlight>
                <a:latin typeface="Consolas" panose="020B0609020204030204" pitchFamily="49" charset="0"/>
                <a:cs typeface="Consolas" panose="020B0609020204030204" pitchFamily="49" charset="0"/>
              </a:rPr>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a:t>
            </a:r>
            <a:r>
              <a:rPr lang="en-US" sz="1600" dirty="0">
                <a:solidFill>
                  <a:srgbClr val="000000"/>
                </a:solidFill>
                <a:highlight>
                  <a:srgbClr val="FFFFFF"/>
                </a:highlight>
                <a:latin typeface="Consolas" panose="020B0609020204030204" pitchFamily="49" charset="0"/>
                <a:cs typeface="Consolas" panose="020B0609020204030204" pitchFamily="49" charset="0"/>
              </a:rPr>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0000FF"/>
                </a:solidFill>
                <a:highlight>
                  <a:srgbClr val="FFFFFF"/>
                </a:highlight>
                <a:latin typeface="Consolas" panose="020B0609020204030204" pitchFamily="49" charset="0"/>
                <a:cs typeface="Consolas" panose="020B0609020204030204" pitchFamily="49" charset="0"/>
              </a:rPr>
              <a:t>var</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00"/>
                </a:solidFill>
                <a:highlight>
                  <a:srgbClr val="FFFFFF"/>
                </a:highlight>
                <a:latin typeface="Consolas" panose="020B0609020204030204" pitchFamily="49" charset="0"/>
                <a:cs typeface="Consolas" panose="020B0609020204030204" pitchFamily="49" charset="0"/>
              </a:rPr>
              <a:t>deferral = </a:t>
            </a:r>
            <a:r>
              <a:rPr lang="en-US" sz="1600" dirty="0" err="1">
                <a:solidFill>
                  <a:srgbClr val="000000"/>
                </a:solidFill>
                <a:highlight>
                  <a:srgbClr val="FFFFFF"/>
                </a:highlight>
                <a:latin typeface="Consolas" panose="020B0609020204030204" pitchFamily="49" charset="0"/>
                <a:cs typeface="Consolas" panose="020B0609020204030204" pitchFamily="49" charset="0"/>
              </a:rPr>
              <a:t>e.SuspendingOperation.GetDeferral</a:t>
            </a:r>
            <a:r>
              <a:rPr lang="en-US" sz="1600" dirty="0">
                <a:solidFill>
                  <a:srgbClr val="000000"/>
                </a:solidFill>
                <a:highlight>
                  <a:srgbClr val="FFFFFF"/>
                </a:highlight>
                <a:latin typeface="Consolas" panose="020B0609020204030204" pitchFamily="49" charset="0"/>
                <a:cs typeface="Consolas" panose="020B0609020204030204" pitchFamily="49" charset="0"/>
              </a:rPr>
              <a:t>();</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FF"/>
                </a:solidFill>
                <a:highlight>
                  <a:srgbClr val="FFFFFF"/>
                </a:highlight>
                <a:latin typeface="Consolas" panose="020B0609020204030204" pitchFamily="49" charset="0"/>
                <a:cs typeface="Consolas" panose="020B0609020204030204" pitchFamily="49" charset="0"/>
              </a:rPr>
              <a:t>using</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00"/>
                </a:solidFill>
                <a:highlight>
                  <a:srgbClr val="FFFFFF"/>
                </a:highlight>
                <a:latin typeface="Consolas" panose="020B0609020204030204" pitchFamily="49" charset="0"/>
                <a:cs typeface="Consolas" panose="020B0609020204030204" pitchFamily="49" charset="0"/>
              </a:rPr>
              <a:t>(</a:t>
            </a:r>
            <a:r>
              <a:rPr lang="en-US" sz="1600" dirty="0" err="1">
                <a:solidFill>
                  <a:srgbClr val="0000FF"/>
                </a:solidFill>
                <a:highlight>
                  <a:srgbClr val="FFFFFF"/>
                </a:highlight>
                <a:latin typeface="Consolas" panose="020B0609020204030204" pitchFamily="49" charset="0"/>
                <a:cs typeface="Consolas" panose="020B0609020204030204" pitchFamily="49" charset="0"/>
              </a:rPr>
              <a:t>var</a:t>
            </a:r>
            <a:r>
              <a:rPr lang="en-US" sz="1600" dirty="0">
                <a:solidFill>
                  <a:srgbClr val="000000"/>
                </a:solidFill>
                <a:highlight>
                  <a:srgbClr val="FFFFFF"/>
                </a:highlight>
                <a:latin typeface="Consolas" panose="020B0609020204030204" pitchFamily="49" charset="0"/>
                <a:cs typeface="Consolas" panose="020B0609020204030204" pitchFamily="49" charset="0"/>
              </a:rPr>
              <a:t> session = </a:t>
            </a:r>
            <a:r>
              <a:rPr lang="en-US" sz="1600" dirty="0">
                <a:solidFill>
                  <a:srgbClr val="0000FF"/>
                </a:solidFill>
                <a:highlight>
                  <a:srgbClr val="FFFFFF"/>
                </a:highlight>
                <a:latin typeface="Consolas" panose="020B0609020204030204" pitchFamily="49" charset="0"/>
                <a:cs typeface="Consolas" panose="020B0609020204030204" pitchFamily="49" charset="0"/>
              </a:rPr>
              <a:t>new</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2B91AF"/>
                </a:solidFill>
                <a:highlight>
                  <a:srgbClr val="FFFFFF"/>
                </a:highlight>
                <a:latin typeface="Consolas" panose="020B0609020204030204" pitchFamily="49" charset="0"/>
                <a:cs typeface="Consolas" panose="020B0609020204030204" pitchFamily="49" charset="0"/>
              </a:rPr>
              <a:t>ExtendedExecutionSession</a:t>
            </a:r>
            <a:r>
              <a:rPr lang="en-US" sz="1600" dirty="0">
                <a:solidFill>
                  <a:srgbClr val="000000"/>
                </a:solidFill>
                <a:highlight>
                  <a:srgbClr val="FFFFFF"/>
                </a:highlight>
                <a:latin typeface="Consolas" panose="020B0609020204030204" pitchFamily="49" charset="0"/>
                <a:cs typeface="Consolas" panose="020B0609020204030204" pitchFamily="49" charset="0"/>
              </a:rPr>
              <a:t>{ Reason </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2B91AF"/>
                </a:solidFill>
                <a:highlight>
                  <a:srgbClr val="FFFFFF"/>
                </a:highlight>
                <a:latin typeface="Consolas" panose="020B0609020204030204" pitchFamily="49" charset="0"/>
                <a:cs typeface="Consolas" panose="020B0609020204030204" pitchFamily="49" charset="0"/>
              </a:rPr>
              <a:t>ExtendedExecutionReason</a:t>
            </a:r>
            <a:r>
              <a:rPr lang="en-US" sz="1600" dirty="0" err="1">
                <a:solidFill>
                  <a:srgbClr val="000000"/>
                </a:solidFill>
                <a:highlight>
                  <a:srgbClr val="FFFFFF"/>
                </a:highlight>
                <a:latin typeface="Consolas" panose="020B0609020204030204" pitchFamily="49" charset="0"/>
                <a:cs typeface="Consolas" panose="020B0609020204030204" pitchFamily="49" charset="0"/>
              </a:rPr>
              <a:t>.SavingData</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00"/>
                </a:solidFill>
                <a:highlight>
                  <a:srgbClr val="FFFFFF"/>
                </a:highlight>
                <a:latin typeface="Consolas" panose="020B0609020204030204" pitchFamily="49" charset="0"/>
                <a:cs typeface="Consolas" panose="020B0609020204030204" pitchFamily="49" charset="0"/>
              </a:rPr>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00"/>
                </a:solidFill>
                <a:highlight>
                  <a:srgbClr val="FFFFFF"/>
                </a:highlight>
                <a:latin typeface="Consolas" panose="020B0609020204030204" pitchFamily="49" charset="0"/>
                <a:cs typeface="Consolas" panose="020B0609020204030204" pitchFamily="49" charset="0"/>
              </a:rPr>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000000"/>
                </a:solidFill>
                <a:highlight>
                  <a:srgbClr val="FFFFFF"/>
                </a:highlight>
                <a:latin typeface="Consolas" panose="020B0609020204030204" pitchFamily="49" charset="0"/>
                <a:cs typeface="Consolas" panose="020B0609020204030204" pitchFamily="49" charset="0"/>
              </a:rPr>
              <a:t>session.Description</a:t>
            </a:r>
            <a:r>
              <a:rPr lang="en-US" sz="1600" dirty="0">
                <a:solidFill>
                  <a:srgbClr val="000000"/>
                </a:solidFill>
                <a:highlight>
                  <a:srgbClr val="FFFFFF"/>
                </a:highlight>
                <a:latin typeface="Consolas" panose="020B0609020204030204" pitchFamily="49" charset="0"/>
                <a:cs typeface="Consolas" panose="020B0609020204030204" pitchFamily="49" charset="0"/>
              </a:rPr>
              <a:t> = </a:t>
            </a:r>
            <a:r>
              <a:rPr lang="en-US" sz="1600" dirty="0">
                <a:solidFill>
                  <a:srgbClr val="A31515"/>
                </a:solidFill>
                <a:highlight>
                  <a:srgbClr val="FFFFFF"/>
                </a:highlight>
                <a:latin typeface="Consolas" panose="020B0609020204030204" pitchFamily="49" charset="0"/>
                <a:cs typeface="Consolas" panose="020B0609020204030204" pitchFamily="49" charset="0"/>
              </a:rPr>
              <a:t>"Upload Data"</a:t>
            </a:r>
            <a:r>
              <a:rPr lang="en-US" sz="1600" dirty="0">
                <a:solidFill>
                  <a:srgbClr val="000000"/>
                </a:solidFill>
                <a:highlight>
                  <a:srgbClr val="FFFFFF"/>
                </a:highlight>
                <a:latin typeface="Consolas" panose="020B0609020204030204" pitchFamily="49" charset="0"/>
                <a:cs typeface="Consolas" panose="020B0609020204030204" pitchFamily="49" charset="0"/>
              </a:rPr>
              <a:t>;</a:t>
            </a:r>
          </a:p>
          <a:p>
            <a:pPr>
              <a:spcBef>
                <a:spcPts val="400"/>
              </a:spcBef>
            </a:pP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000000"/>
                </a:solidFill>
                <a:highlight>
                  <a:srgbClr val="FFFFFF"/>
                </a:highlight>
                <a:latin typeface="Consolas" panose="020B0609020204030204" pitchFamily="49" charset="0"/>
                <a:cs typeface="Consolas" panose="020B0609020204030204" pitchFamily="49" charset="0"/>
              </a:rPr>
              <a:t>session.Revoked</a:t>
            </a:r>
            <a:r>
              <a:rPr lang="en-US" sz="1600" dirty="0">
                <a:solidFill>
                  <a:srgbClr val="000000"/>
                </a:solidFill>
                <a:highlight>
                  <a:srgbClr val="FFFFFF"/>
                </a:highlight>
                <a:latin typeface="Consolas" panose="020B0609020204030204" pitchFamily="49" charset="0"/>
                <a:cs typeface="Consolas" panose="020B0609020204030204" pitchFamily="49" charset="0"/>
              </a:rPr>
              <a:t> += (s, e) =&gt; { Log("Save incomplete");</a:t>
            </a:r>
            <a:r>
              <a:rPr lang="en-US" sz="1600" dirty="0">
                <a:solidFill>
                  <a:srgbClr val="008000"/>
                </a:solidFill>
                <a:highlight>
                  <a:srgbClr val="FFFFFF"/>
                </a:highlight>
                <a:latin typeface="Consolas" panose="020B0609020204030204" pitchFamily="49" charset="0"/>
                <a:cs typeface="Consolas" panose="020B0609020204030204" pitchFamily="49" charset="0"/>
              </a:rPr>
              <a:t> </a:t>
            </a:r>
            <a:r>
              <a:rPr lang="en-US" sz="1600" dirty="0">
                <a:solidFill>
                  <a:srgbClr val="000000"/>
                </a:solidFill>
                <a:highlight>
                  <a:srgbClr val="FFFFFF"/>
                </a:highlight>
                <a:latin typeface="Consolas" panose="020B0609020204030204" pitchFamily="49" charset="0"/>
                <a:cs typeface="Consolas" panose="020B0609020204030204" pitchFamily="49" charset="0"/>
              </a:rPr>
              <a:t>};</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FF"/>
                </a:solidFill>
                <a:highlight>
                  <a:srgbClr val="FFFFFF"/>
                </a:highlight>
                <a:latin typeface="Consolas" panose="020B0609020204030204" pitchFamily="49" charset="0"/>
                <a:cs typeface="Consolas" panose="020B0609020204030204" pitchFamily="49" charset="0"/>
              </a:rPr>
              <a:t>try</a:t>
            </a:r>
            <a:r>
              <a:rPr lang="en-US" sz="1600" dirty="0">
                <a:solidFill>
                  <a:srgbClr val="000000"/>
                </a:solidFill>
                <a:highlight>
                  <a:srgbClr val="FFFFFF"/>
                </a:highlight>
                <a:latin typeface="Consolas" panose="020B0609020204030204" pitchFamily="49" charset="0"/>
                <a:cs typeface="Consolas" panose="020B0609020204030204" pitchFamily="49" charset="0"/>
              </a:rPr>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FF"/>
                </a:solidFill>
                <a:highlight>
                  <a:srgbClr val="FFFFFF"/>
                </a:highlight>
                <a:latin typeface="Consolas" panose="020B0609020204030204" pitchFamily="49" charset="0"/>
                <a:cs typeface="Consolas" panose="020B0609020204030204" pitchFamily="49" charset="0"/>
              </a:rPr>
              <a:t>if</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FF"/>
                </a:solidFill>
                <a:highlight>
                  <a:srgbClr val="FFFFFF"/>
                </a:highlight>
                <a:latin typeface="Consolas" panose="020B0609020204030204" pitchFamily="49" charset="0"/>
                <a:cs typeface="Consolas" panose="020B0609020204030204" pitchFamily="49" charset="0"/>
              </a:rPr>
              <a:t>await</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000000"/>
                </a:solidFill>
                <a:highlight>
                  <a:srgbClr val="FFFFFF"/>
                </a:highlight>
                <a:latin typeface="Consolas" panose="020B0609020204030204" pitchFamily="49" charset="0"/>
                <a:cs typeface="Consolas" panose="020B0609020204030204" pitchFamily="49" charset="0"/>
              </a:rPr>
              <a:t>session.RequestExtensionAsync</a:t>
            </a:r>
            <a:r>
              <a:rPr lang="en-US" sz="1600" dirty="0">
                <a:solidFill>
                  <a:srgbClr val="000000"/>
                </a:solidFill>
                <a:highlight>
                  <a:srgbClr val="FFFFFF"/>
                </a:highlight>
                <a:latin typeface="Consolas" panose="020B0609020204030204" pitchFamily="49" charset="0"/>
                <a:cs typeface="Consolas" panose="020B0609020204030204" pitchFamily="49" charset="0"/>
              </a:rPr>
              <a:t>() == </a:t>
            </a:r>
            <a:r>
              <a:rPr lang="en-US" sz="1600" dirty="0" err="1">
                <a:solidFill>
                  <a:srgbClr val="2B91AF"/>
                </a:solidFill>
                <a:highlight>
                  <a:srgbClr val="FFFFFF"/>
                </a:highlight>
                <a:latin typeface="Consolas" panose="020B0609020204030204" pitchFamily="49" charset="0"/>
                <a:cs typeface="Consolas" panose="020B0609020204030204" pitchFamily="49" charset="0"/>
              </a:rPr>
              <a:t>ExtendedExecutionResult</a:t>
            </a:r>
            <a:r>
              <a:rPr lang="en-US" sz="1600" dirty="0" err="1">
                <a:solidFill>
                  <a:srgbClr val="000000"/>
                </a:solidFill>
                <a:highlight>
                  <a:srgbClr val="FFFFFF"/>
                </a:highlight>
                <a:latin typeface="Consolas" panose="020B0609020204030204" pitchFamily="49" charset="0"/>
                <a:cs typeface="Consolas" panose="020B0609020204030204" pitchFamily="49" charset="0"/>
              </a:rPr>
              <a:t>.Denied</a:t>
            </a:r>
            <a:r>
              <a:rPr lang="en-US" sz="1600" dirty="0">
                <a:solidFill>
                  <a:srgbClr val="000000"/>
                </a:solidFill>
                <a:highlight>
                  <a:srgbClr val="FFFFFF"/>
                </a:highlight>
                <a:latin typeface="Consolas" panose="020B0609020204030204" pitchFamily="49" charset="0"/>
                <a:cs typeface="Consolas" panose="020B0609020204030204" pitchFamily="49" charset="0"/>
              </a:rPr>
              <a:t>)</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8000"/>
                </a:solidFill>
                <a:highlight>
                  <a:srgbClr val="FFFFFF"/>
                </a:highlight>
                <a:latin typeface="Consolas" panose="020B0609020204030204" pitchFamily="49" charset="0"/>
                <a:cs typeface="Consolas" panose="020B0609020204030204" pitchFamily="49" charset="0"/>
              </a:rPr>
              <a:t>// </a:t>
            </a:r>
            <a:r>
              <a:rPr lang="en-US" sz="1600" dirty="0">
                <a:solidFill>
                  <a:srgbClr val="008000"/>
                </a:solidFill>
                <a:highlight>
                  <a:srgbClr val="FFFFFF"/>
                </a:highlight>
                <a:latin typeface="Consolas" panose="020B0609020204030204" pitchFamily="49" charset="0"/>
                <a:cs typeface="Consolas" panose="020B0609020204030204" pitchFamily="49" charset="0"/>
              </a:rPr>
              <a:t>takes 3 </a:t>
            </a:r>
            <a:r>
              <a:rPr lang="en-US" sz="1600" dirty="0">
                <a:solidFill>
                  <a:srgbClr val="008000"/>
                </a:solidFill>
                <a:highlight>
                  <a:srgbClr val="FFFFFF"/>
                </a:highlight>
                <a:latin typeface="Consolas" panose="020B0609020204030204" pitchFamily="49" charset="0"/>
                <a:cs typeface="Consolas" panose="020B0609020204030204" pitchFamily="49" charset="0"/>
              </a:rPr>
              <a:t>seconds</a:t>
            </a:r>
          </a:p>
          <a:p>
            <a:pPr>
              <a:spcBef>
                <a:spcPts val="400"/>
              </a:spcBef>
            </a:pP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000000"/>
                </a:solidFill>
                <a:highlight>
                  <a:srgbClr val="FFFFFF"/>
                </a:highlight>
                <a:latin typeface="Consolas" panose="020B0609020204030204" pitchFamily="49" charset="0"/>
                <a:cs typeface="Consolas" panose="020B0609020204030204" pitchFamily="49" charset="0"/>
              </a:rPr>
              <a:t>UploadBasicData</a:t>
            </a:r>
            <a:r>
              <a:rPr lang="en-US" sz="1600" dirty="0">
                <a:solidFill>
                  <a:srgbClr val="000000"/>
                </a:solidFill>
                <a:highlight>
                  <a:srgbClr val="FFFFFF"/>
                </a:highlight>
                <a:latin typeface="Consolas" panose="020B0609020204030204" pitchFamily="49" charset="0"/>
                <a:cs typeface="Consolas" panose="020B0609020204030204" pitchFamily="49" charset="0"/>
              </a:rPr>
              <a:t>();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FF"/>
                </a:solidFill>
                <a:highlight>
                  <a:srgbClr val="FFFFFF"/>
                </a:highlight>
                <a:latin typeface="Consolas" panose="020B0609020204030204" pitchFamily="49" charset="0"/>
                <a:cs typeface="Consolas" panose="020B0609020204030204" pitchFamily="49" charset="0"/>
              </a:rPr>
              <a:t>else</a:t>
            </a:r>
            <a:r>
              <a:rPr lang="en-US" sz="1600" dirty="0">
                <a:solidFill>
                  <a:srgbClr val="000000"/>
                </a:solidFill>
                <a:highlight>
                  <a:srgbClr val="FFFFFF"/>
                </a:highlight>
                <a:latin typeface="Consolas" panose="020B0609020204030204" pitchFamily="49" charset="0"/>
                <a:cs typeface="Consolas" panose="020B0609020204030204" pitchFamily="49" charset="0"/>
              </a:rPr>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8000"/>
                </a:solidFill>
                <a:highlight>
                  <a:srgbClr val="FFFFFF"/>
                </a:highlight>
                <a:latin typeface="Consolas" panose="020B0609020204030204" pitchFamily="49" charset="0"/>
                <a:cs typeface="Consolas" panose="020B0609020204030204" pitchFamily="49" charset="0"/>
              </a:rPr>
              <a:t>// </a:t>
            </a:r>
            <a:r>
              <a:rPr lang="en-US" sz="1600" dirty="0">
                <a:solidFill>
                  <a:srgbClr val="008000"/>
                </a:solidFill>
                <a:highlight>
                  <a:srgbClr val="FFFFFF"/>
                </a:highlight>
                <a:latin typeface="Consolas" panose="020B0609020204030204" pitchFamily="49" charset="0"/>
                <a:cs typeface="Consolas" panose="020B0609020204030204" pitchFamily="49" charset="0"/>
              </a:rPr>
              <a:t>takes 8 seconds</a:t>
            </a:r>
            <a:endParaRPr lang="en-US" sz="1600" dirty="0">
              <a:solidFill>
                <a:srgbClr val="000000"/>
              </a:solidFill>
              <a:highlight>
                <a:srgbClr val="FFFFFF"/>
              </a:highlight>
              <a:latin typeface="Consolas" panose="020B0609020204030204" pitchFamily="49" charset="0"/>
              <a:cs typeface="Consolas" panose="020B0609020204030204" pitchFamily="49" charset="0"/>
            </a:endParaRPr>
          </a:p>
          <a:p>
            <a:pPr>
              <a:spcBef>
                <a:spcPts val="400"/>
              </a:spcBef>
            </a:pP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FF"/>
                </a:solidFill>
                <a:highlight>
                  <a:srgbClr val="FFFFFF"/>
                </a:highlight>
                <a:latin typeface="Consolas" panose="020B0609020204030204" pitchFamily="49" charset="0"/>
                <a:cs typeface="Consolas" panose="020B0609020204030204" pitchFamily="49" charset="0"/>
              </a:rPr>
              <a:t>await</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000000"/>
                </a:solidFill>
                <a:highlight>
                  <a:srgbClr val="FFFFFF"/>
                </a:highlight>
                <a:latin typeface="Consolas" panose="020B0609020204030204" pitchFamily="49" charset="0"/>
                <a:cs typeface="Consolas" panose="020B0609020204030204" pitchFamily="49" charset="0"/>
              </a:rPr>
              <a:t>UploadDataAsync</a:t>
            </a:r>
            <a:r>
              <a:rPr lang="en-US" sz="1600" dirty="0">
                <a:solidFill>
                  <a:srgbClr val="000000"/>
                </a:solidFill>
                <a:highlight>
                  <a:srgbClr val="FFFFFF"/>
                </a:highlight>
                <a:latin typeface="Consolas" panose="020B0609020204030204" pitchFamily="49" charset="0"/>
                <a:cs typeface="Consolas" panose="020B0609020204030204" pitchFamily="49" charset="0"/>
              </a:rPr>
              <a:t>(session);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00"/>
                </a:solidFill>
                <a:highlight>
                  <a:srgbClr val="FFFFFF"/>
                </a:highlight>
                <a:latin typeface="Consolas" panose="020B0609020204030204" pitchFamily="49" charset="0"/>
                <a:cs typeface="Consolas" panose="020B0609020204030204" pitchFamily="49" charset="0"/>
              </a:rPr>
              <a:t>Log("Save </a:t>
            </a:r>
            <a:r>
              <a:rPr lang="en-US" sz="1600" dirty="0">
                <a:solidFill>
                  <a:srgbClr val="000000"/>
                </a:solidFill>
                <a:highlight>
                  <a:srgbClr val="FFFFFF"/>
                </a:highlight>
                <a:latin typeface="Consolas" panose="020B0609020204030204" pitchFamily="49" charset="0"/>
                <a:cs typeface="Consolas" panose="020B0609020204030204" pitchFamily="49" charset="0"/>
              </a:rPr>
              <a:t>complete</a:t>
            </a:r>
            <a:r>
              <a:rPr lang="en-US" sz="1600" dirty="0">
                <a:solidFill>
                  <a:srgbClr val="000000"/>
                </a:solidFill>
                <a:highlight>
                  <a:srgbClr val="FFFFFF"/>
                </a:highlight>
                <a:latin typeface="Consolas" panose="020B0609020204030204" pitchFamily="49" charset="0"/>
                <a:cs typeface="Consolas" panose="020B0609020204030204" pitchFamily="49" charset="0"/>
              </a:rPr>
              <a:t>");</a:t>
            </a:r>
            <a:r>
              <a:rPr lang="en-US" sz="1600" dirty="0">
                <a:solidFill>
                  <a:srgbClr val="000000"/>
                </a:solidFill>
                <a:highlight>
                  <a:srgbClr val="FFFFFF"/>
                </a:highlight>
                <a:latin typeface="Consolas" panose="020B0609020204030204" pitchFamily="49" charset="0"/>
                <a:cs typeface="Consolas" panose="020B0609020204030204" pitchFamily="49" charset="0"/>
              </a:rPr>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FF"/>
                </a:solidFill>
                <a:highlight>
                  <a:srgbClr val="FFFFFF"/>
                </a:highlight>
                <a:latin typeface="Consolas" panose="020B0609020204030204" pitchFamily="49" charset="0"/>
                <a:cs typeface="Consolas" panose="020B0609020204030204" pitchFamily="49" charset="0"/>
              </a:rPr>
              <a:t>catch </a:t>
            </a:r>
            <a:r>
              <a:rPr lang="en-US" sz="1600" dirty="0">
                <a:solidFill>
                  <a:srgbClr val="000000"/>
                </a:solidFill>
                <a:highlight>
                  <a:srgbClr val="FFFFFF"/>
                </a:highlight>
                <a:latin typeface="Consolas" panose="020B0609020204030204" pitchFamily="49" charset="0"/>
                <a:cs typeface="Consolas" panose="020B0609020204030204" pitchFamily="49" charset="0"/>
              </a:rPr>
              <a:t>{ Log</a:t>
            </a:r>
            <a:r>
              <a:rPr lang="en-US" sz="1600" dirty="0">
                <a:solidFill>
                  <a:srgbClr val="000000"/>
                </a:solidFill>
                <a:highlight>
                  <a:srgbClr val="FFFFFF"/>
                </a:highlight>
                <a:latin typeface="Consolas" panose="020B0609020204030204" pitchFamily="49" charset="0"/>
                <a:cs typeface="Consolas" panose="020B0609020204030204" pitchFamily="49" charset="0"/>
              </a:rPr>
              <a:t>("Save </a:t>
            </a:r>
            <a:r>
              <a:rPr lang="en-US" sz="1600" dirty="0">
                <a:solidFill>
                  <a:srgbClr val="000000"/>
                </a:solidFill>
                <a:highlight>
                  <a:srgbClr val="FFFFFF"/>
                </a:highlight>
                <a:latin typeface="Consolas" panose="020B0609020204030204" pitchFamily="49" charset="0"/>
                <a:cs typeface="Consolas" panose="020B0609020204030204" pitchFamily="49" charset="0"/>
              </a:rPr>
              <a:t>failed");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a:solidFill>
                  <a:srgbClr val="0000FF"/>
                </a:solidFill>
                <a:highlight>
                  <a:srgbClr val="FFFFFF"/>
                </a:highlight>
                <a:latin typeface="Consolas" panose="020B0609020204030204" pitchFamily="49" charset="0"/>
                <a:cs typeface="Consolas" panose="020B0609020204030204" pitchFamily="49" charset="0"/>
              </a:rPr>
              <a:t>finally </a:t>
            </a:r>
            <a:r>
              <a:rPr lang="en-US" sz="1600" dirty="0">
                <a:solidFill>
                  <a:srgbClr val="000000"/>
                </a:solidFill>
                <a:highlight>
                  <a:srgbClr val="FFFFFF"/>
                </a:highlight>
                <a:latin typeface="Consolas" panose="020B0609020204030204" pitchFamily="49" charset="0"/>
                <a:cs typeface="Consolas" panose="020B0609020204030204" pitchFamily="49" charset="0"/>
              </a:rPr>
              <a:t>{ </a:t>
            </a:r>
            <a:r>
              <a:rPr lang="en-US" sz="1600" dirty="0" err="1">
                <a:solidFill>
                  <a:srgbClr val="000000"/>
                </a:solidFill>
                <a:highlight>
                  <a:srgbClr val="FFFFFF"/>
                </a:highlight>
                <a:latin typeface="Consolas" panose="020B0609020204030204" pitchFamily="49" charset="0"/>
                <a:cs typeface="Consolas" panose="020B0609020204030204" pitchFamily="49" charset="0"/>
              </a:rPr>
              <a:t>deferral.Complete</a:t>
            </a:r>
            <a:r>
              <a:rPr lang="en-US" sz="1600" dirty="0">
                <a:solidFill>
                  <a:srgbClr val="000000"/>
                </a:solidFill>
                <a:highlight>
                  <a:srgbClr val="FFFFFF"/>
                </a:highlight>
                <a:latin typeface="Consolas" panose="020B0609020204030204" pitchFamily="49" charset="0"/>
                <a:cs typeface="Consolas" panose="020B0609020204030204" pitchFamily="49" charset="0"/>
              </a:rPr>
              <a:t>();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    </a:t>
            </a:r>
            <a:br>
              <a:rPr lang="en-US" sz="1600" dirty="0">
                <a:solidFill>
                  <a:srgbClr val="000000"/>
                </a:solidFill>
                <a:highlight>
                  <a:srgbClr val="FFFFFF"/>
                </a:highlight>
                <a:latin typeface="Consolas" panose="020B0609020204030204" pitchFamily="49" charset="0"/>
                <a:cs typeface="Consolas" panose="020B0609020204030204" pitchFamily="49" charset="0"/>
              </a:rPr>
            </a:br>
            <a:r>
              <a:rPr lang="en-US" sz="1600" dirty="0">
                <a:solidFill>
                  <a:srgbClr val="000000"/>
                </a:solidFill>
                <a:highlight>
                  <a:srgbClr val="FFFFFF"/>
                </a:highligh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6" name="Rectangle 5"/>
          <p:cNvSpPr/>
          <p:nvPr/>
        </p:nvSpPr>
        <p:spPr bwMode="auto">
          <a:xfrm>
            <a:off x="372874" y="1593670"/>
            <a:ext cx="11279376" cy="79402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1231948" y="3383280"/>
            <a:ext cx="9188354" cy="2011679"/>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844756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Extend the suspension </a:t>
            </a:r>
            <a:br>
              <a:rPr lang="en-US" dirty="0" smtClean="0"/>
            </a:br>
            <a:r>
              <a:rPr lang="en-US" dirty="0" smtClean="0"/>
              <a:t>of a foreground app</a:t>
            </a:r>
            <a:endParaRPr lang="en-US" dirty="0"/>
          </a:p>
        </p:txBody>
      </p:sp>
    </p:spTree>
    <p:extLst>
      <p:ext uri="{BB962C8B-B14F-4D97-AF65-F5344CB8AC3E}">
        <p14:creationId xmlns:p14="http://schemas.microsoft.com/office/powerpoint/2010/main" val="11139034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Application lifecycle</a:t>
            </a:r>
          </a:p>
          <a:p>
            <a:r>
              <a:rPr lang="en-US" dirty="0" smtClean="0"/>
              <a:t>Suspension in Template 10</a:t>
            </a:r>
          </a:p>
          <a:p>
            <a:r>
              <a:rPr lang="en-US" dirty="0" smtClean="0"/>
              <a:t>Extended execution</a:t>
            </a:r>
            <a:endParaRPr lang="en-US" dirty="0"/>
          </a:p>
        </p:txBody>
      </p:sp>
    </p:spTree>
    <p:extLst>
      <p:ext uri="{BB962C8B-B14F-4D97-AF65-F5344CB8AC3E}">
        <p14:creationId xmlns:p14="http://schemas.microsoft.com/office/powerpoint/2010/main" val="4166544488"/>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Extended </a:t>
            </a:r>
            <a:r>
              <a:rPr lang="en-US"/>
              <a:t>execution (type </a:t>
            </a:r>
            <a:r>
              <a:rPr lang="en-US" smtClean="0"/>
              <a:t>2</a:t>
            </a:r>
            <a:r>
              <a:rPr lang="en-US" dirty="0"/>
              <a:t>)</a:t>
            </a:r>
          </a:p>
        </p:txBody>
      </p:sp>
      <p:sp>
        <p:nvSpPr>
          <p:cNvPr id="69" name="TextBox 68"/>
          <p:cNvSpPr txBox="1"/>
          <p:nvPr/>
        </p:nvSpPr>
        <p:spPr>
          <a:xfrm rot="16200000">
            <a:off x="200118" y="3433235"/>
            <a:ext cx="1438457" cy="615516"/>
          </a:xfrm>
          <a:prstGeom prst="rect">
            <a:avLst/>
          </a:prstGeom>
          <a:noFill/>
        </p:spPr>
        <p:txBody>
          <a:bodyPr wrap="none" lIns="179285" tIns="143428" rIns="179285" bIns="143428" rtlCol="0">
            <a:spAutoFit/>
          </a:bodyPr>
          <a:lstStyle/>
          <a:p>
            <a:pPr>
              <a:lnSpc>
                <a:spcPct val="90000"/>
              </a:lnSpc>
              <a:spcAft>
                <a:spcPts val="588"/>
              </a:spcAft>
            </a:pPr>
            <a:r>
              <a:rPr lang="en-US" sz="2353" dirty="0">
                <a:solidFill>
                  <a:schemeClr val="bg2">
                    <a:lumMod val="20000"/>
                    <a:lumOff val="80000"/>
                  </a:schemeClr>
                </a:solidFill>
              </a:rPr>
              <a:t>Memory</a:t>
            </a:r>
          </a:p>
        </p:txBody>
      </p:sp>
      <p:sp>
        <p:nvSpPr>
          <p:cNvPr id="20" name="Rectangle 19"/>
          <p:cNvSpPr/>
          <p:nvPr/>
        </p:nvSpPr>
        <p:spPr bwMode="auto">
          <a:xfrm>
            <a:off x="7604225" y="4250723"/>
            <a:ext cx="2814094" cy="1120531"/>
          </a:xfrm>
          <a:prstGeom prst="rect">
            <a:avLst/>
          </a:prstGeom>
          <a:solidFill>
            <a:schemeClr val="bg1">
              <a:lumMod val="85000"/>
              <a:lumOff val="1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cxnSp>
        <p:nvCxnSpPr>
          <p:cNvPr id="38" name="Straight Arrow Connector 37"/>
          <p:cNvCxnSpPr/>
          <p:nvPr/>
        </p:nvCxnSpPr>
        <p:spPr>
          <a:xfrm flipV="1">
            <a:off x="5141894" y="5520658"/>
            <a:ext cx="0" cy="597617"/>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44" name="Straight Connector 43"/>
          <p:cNvCxnSpPr/>
          <p:nvPr/>
        </p:nvCxnSpPr>
        <p:spPr>
          <a:xfrm>
            <a:off x="1389770" y="1968890"/>
            <a:ext cx="9149908"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5141894" y="1819480"/>
            <a:ext cx="0" cy="14940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5724058" y="1819480"/>
            <a:ext cx="0" cy="14940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V="1">
            <a:off x="7355534" y="1819480"/>
            <a:ext cx="0" cy="14940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7590041" y="1819480"/>
            <a:ext cx="0" cy="14940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535038" y="1427301"/>
            <a:ext cx="1147544" cy="534083"/>
          </a:xfrm>
          <a:prstGeom prst="rect">
            <a:avLst/>
          </a:prstGeom>
          <a:noFill/>
        </p:spPr>
        <p:txBody>
          <a:bodyPr wrap="none" lIns="179285" tIns="143428" rIns="179285" bIns="143428" rtlCol="0">
            <a:spAutoFit/>
          </a:bodyPr>
          <a:lstStyle/>
          <a:p>
            <a:pPr algn="ctr">
              <a:lnSpc>
                <a:spcPct val="90000"/>
              </a:lnSpc>
              <a:spcAft>
                <a:spcPts val="588"/>
              </a:spcAft>
            </a:pPr>
            <a:r>
              <a:rPr lang="en-US" sz="1765" dirty="0">
                <a:solidFill>
                  <a:schemeClr val="accent5"/>
                </a:solidFill>
              </a:rPr>
              <a:t>Running</a:t>
            </a:r>
          </a:p>
        </p:txBody>
      </p:sp>
      <p:sp>
        <p:nvSpPr>
          <p:cNvPr id="61" name="TextBox 60"/>
          <p:cNvSpPr txBox="1"/>
          <p:nvPr/>
        </p:nvSpPr>
        <p:spPr>
          <a:xfrm>
            <a:off x="6168340" y="1412045"/>
            <a:ext cx="1000068" cy="534083"/>
          </a:xfrm>
          <a:prstGeom prst="rect">
            <a:avLst/>
          </a:prstGeom>
          <a:noFill/>
        </p:spPr>
        <p:txBody>
          <a:bodyPr wrap="none" lIns="179285" tIns="143428" rIns="179285" bIns="143428" rtlCol="0">
            <a:spAutoFit/>
          </a:bodyPr>
          <a:lstStyle/>
          <a:p>
            <a:pPr algn="ctr">
              <a:lnSpc>
                <a:spcPct val="90000"/>
              </a:lnSpc>
              <a:spcAft>
                <a:spcPts val="588"/>
              </a:spcAft>
            </a:pPr>
            <a:r>
              <a:rPr lang="en-US" sz="1765" dirty="0">
                <a:solidFill>
                  <a:schemeClr val="accent5"/>
                </a:solidFill>
              </a:rPr>
              <a:t>Extend</a:t>
            </a:r>
          </a:p>
        </p:txBody>
      </p:sp>
      <p:sp>
        <p:nvSpPr>
          <p:cNvPr id="66" name="TextBox 65"/>
          <p:cNvSpPr txBox="1"/>
          <p:nvPr/>
        </p:nvSpPr>
        <p:spPr>
          <a:xfrm>
            <a:off x="4587059" y="6043573"/>
            <a:ext cx="1109072" cy="724007"/>
          </a:xfrm>
          <a:prstGeom prst="rect">
            <a:avLst/>
          </a:prstGeom>
          <a:noFill/>
        </p:spPr>
        <p:txBody>
          <a:bodyPr wrap="none" lIns="179285" tIns="143428" rIns="179285" bIns="143428" rtlCol="0">
            <a:spAutoFit/>
          </a:bodyPr>
          <a:lstStyle/>
          <a:p>
            <a:pPr algn="ctr">
              <a:lnSpc>
                <a:spcPct val="90000"/>
              </a:lnSpc>
              <a:spcAft>
                <a:spcPts val="588"/>
              </a:spcAft>
            </a:pPr>
            <a:r>
              <a:rPr lang="en-US" sz="1568" dirty="0">
                <a:solidFill>
                  <a:schemeClr val="tx2"/>
                </a:solidFill>
              </a:rPr>
              <a:t>Navigate</a:t>
            </a:r>
            <a:br>
              <a:rPr lang="en-US" sz="1568" dirty="0">
                <a:solidFill>
                  <a:schemeClr val="tx2"/>
                </a:solidFill>
              </a:rPr>
            </a:br>
            <a:r>
              <a:rPr lang="en-US" sz="1568" dirty="0">
                <a:solidFill>
                  <a:schemeClr val="tx2"/>
                </a:solidFill>
              </a:rPr>
              <a:t>away</a:t>
            </a:r>
            <a:endParaRPr lang="en-US" sz="1568" dirty="0">
              <a:solidFill>
                <a:schemeClr val="accent1"/>
              </a:solidFill>
            </a:endParaRPr>
          </a:p>
        </p:txBody>
      </p:sp>
      <p:sp>
        <p:nvSpPr>
          <p:cNvPr id="67" name="TextBox 66"/>
          <p:cNvSpPr txBox="1"/>
          <p:nvPr/>
        </p:nvSpPr>
        <p:spPr>
          <a:xfrm>
            <a:off x="1414670" y="6057661"/>
            <a:ext cx="2364789" cy="724143"/>
          </a:xfrm>
          <a:prstGeom prst="rect">
            <a:avLst/>
          </a:prstGeom>
          <a:noFill/>
        </p:spPr>
        <p:txBody>
          <a:bodyPr wrap="square" lIns="179285" tIns="143428" rIns="179285" bIns="143428" rtlCol="0">
            <a:spAutoFit/>
          </a:bodyPr>
          <a:lstStyle/>
          <a:p>
            <a:pPr algn="ctr">
              <a:lnSpc>
                <a:spcPct val="90000"/>
              </a:lnSpc>
              <a:spcAft>
                <a:spcPts val="588"/>
              </a:spcAft>
            </a:pPr>
            <a:r>
              <a:rPr lang="en-US" sz="1568" dirty="0">
                <a:solidFill>
                  <a:schemeClr val="tx2"/>
                </a:solidFill>
              </a:rPr>
              <a:t>Special Request</a:t>
            </a:r>
            <a:br>
              <a:rPr lang="en-US" sz="1568" dirty="0">
                <a:solidFill>
                  <a:schemeClr val="tx2"/>
                </a:solidFill>
              </a:rPr>
            </a:br>
            <a:r>
              <a:rPr lang="en-US" sz="1568" dirty="0"/>
              <a:t>(during runtime)</a:t>
            </a:r>
          </a:p>
        </p:txBody>
      </p:sp>
      <p:sp>
        <p:nvSpPr>
          <p:cNvPr id="68" name="TextBox 67"/>
          <p:cNvSpPr txBox="1"/>
          <p:nvPr/>
        </p:nvSpPr>
        <p:spPr>
          <a:xfrm>
            <a:off x="8688278" y="2023243"/>
            <a:ext cx="1202045" cy="724007"/>
          </a:xfrm>
          <a:prstGeom prst="rect">
            <a:avLst/>
          </a:prstGeom>
          <a:noFill/>
        </p:spPr>
        <p:txBody>
          <a:bodyPr wrap="none" lIns="179285" tIns="143428" rIns="179285" bIns="143428" rtlCol="0">
            <a:spAutoFit/>
          </a:bodyPr>
          <a:lstStyle/>
          <a:p>
            <a:pPr algn="ctr">
              <a:lnSpc>
                <a:spcPct val="90000"/>
              </a:lnSpc>
              <a:spcAft>
                <a:spcPts val="588"/>
              </a:spcAft>
            </a:pPr>
            <a:r>
              <a:rPr lang="en-US" sz="1568" dirty="0">
                <a:solidFill>
                  <a:schemeClr val="tx2"/>
                </a:solidFill>
              </a:rPr>
              <a:t>Revoked</a:t>
            </a:r>
            <a:br>
              <a:rPr lang="en-US" sz="1568" dirty="0">
                <a:solidFill>
                  <a:schemeClr val="tx2"/>
                </a:solidFill>
              </a:rPr>
            </a:br>
            <a:r>
              <a:rPr lang="en-US" sz="1568" dirty="0"/>
              <a:t>(1 second)</a:t>
            </a:r>
          </a:p>
        </p:txBody>
      </p:sp>
      <p:sp>
        <p:nvSpPr>
          <p:cNvPr id="47" name="TextBox 46"/>
          <p:cNvSpPr txBox="1"/>
          <p:nvPr/>
        </p:nvSpPr>
        <p:spPr>
          <a:xfrm>
            <a:off x="8384226" y="1427301"/>
            <a:ext cx="1413642" cy="534083"/>
          </a:xfrm>
          <a:prstGeom prst="rect">
            <a:avLst/>
          </a:prstGeom>
          <a:noFill/>
        </p:spPr>
        <p:txBody>
          <a:bodyPr wrap="none" lIns="179285" tIns="143428" rIns="179285" bIns="143428" rtlCol="0">
            <a:spAutoFit/>
          </a:bodyPr>
          <a:lstStyle/>
          <a:p>
            <a:pPr algn="ctr">
              <a:lnSpc>
                <a:spcPct val="90000"/>
              </a:lnSpc>
              <a:spcAft>
                <a:spcPts val="588"/>
              </a:spcAft>
            </a:pPr>
            <a:r>
              <a:rPr lang="en-US" sz="1765" dirty="0">
                <a:solidFill>
                  <a:schemeClr val="accent5"/>
                </a:solidFill>
              </a:rPr>
              <a:t>Suspended</a:t>
            </a:r>
          </a:p>
        </p:txBody>
      </p:sp>
      <p:cxnSp>
        <p:nvCxnSpPr>
          <p:cNvPr id="28" name="Straight Arrow Connector 27"/>
          <p:cNvCxnSpPr/>
          <p:nvPr/>
        </p:nvCxnSpPr>
        <p:spPr>
          <a:xfrm>
            <a:off x="9308189" y="2740667"/>
            <a:ext cx="0" cy="597617"/>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sp>
        <p:nvSpPr>
          <p:cNvPr id="7" name="Freeform 6"/>
          <p:cNvSpPr/>
          <p:nvPr/>
        </p:nvSpPr>
        <p:spPr bwMode="auto">
          <a:xfrm>
            <a:off x="5112581" y="3119298"/>
            <a:ext cx="618026" cy="2259738"/>
          </a:xfrm>
          <a:custGeom>
            <a:avLst/>
            <a:gdLst>
              <a:gd name="connsiteX0" fmla="*/ 19050 w 419100"/>
              <a:gd name="connsiteY0" fmla="*/ 0 h 2305050"/>
              <a:gd name="connsiteX1" fmla="*/ 419100 w 419100"/>
              <a:gd name="connsiteY1" fmla="*/ 619125 h 2305050"/>
              <a:gd name="connsiteX2" fmla="*/ 419100 w 419100"/>
              <a:gd name="connsiteY2" fmla="*/ 2305050 h 2305050"/>
              <a:gd name="connsiteX3" fmla="*/ 0 w 419100"/>
              <a:gd name="connsiteY3" fmla="*/ 2305050 h 2305050"/>
              <a:gd name="connsiteX4" fmla="*/ 19050 w 419100"/>
              <a:gd name="connsiteY4" fmla="*/ 0 h 2305050"/>
              <a:gd name="connsiteX0" fmla="*/ 6350 w 406400"/>
              <a:gd name="connsiteY0" fmla="*/ 0 h 2308225"/>
              <a:gd name="connsiteX1" fmla="*/ 406400 w 406400"/>
              <a:gd name="connsiteY1" fmla="*/ 619125 h 2308225"/>
              <a:gd name="connsiteX2" fmla="*/ 406400 w 406400"/>
              <a:gd name="connsiteY2" fmla="*/ 2305050 h 2308225"/>
              <a:gd name="connsiteX3" fmla="*/ 0 w 406400"/>
              <a:gd name="connsiteY3" fmla="*/ 2308225 h 2308225"/>
              <a:gd name="connsiteX4" fmla="*/ 6350 w 406400"/>
              <a:gd name="connsiteY4" fmla="*/ 0 h 2308225"/>
              <a:gd name="connsiteX0" fmla="*/ 1588 w 401638"/>
              <a:gd name="connsiteY0" fmla="*/ 0 h 2305050"/>
              <a:gd name="connsiteX1" fmla="*/ 401638 w 401638"/>
              <a:gd name="connsiteY1" fmla="*/ 619125 h 2305050"/>
              <a:gd name="connsiteX2" fmla="*/ 401638 w 401638"/>
              <a:gd name="connsiteY2" fmla="*/ 2305050 h 2305050"/>
              <a:gd name="connsiteX3" fmla="*/ 0 w 401638"/>
              <a:gd name="connsiteY3" fmla="*/ 2298700 h 2305050"/>
              <a:gd name="connsiteX4" fmla="*/ 1588 w 401638"/>
              <a:gd name="connsiteY4" fmla="*/ 0 h 2305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638" h="2305050">
                <a:moveTo>
                  <a:pt x="1588" y="0"/>
                </a:moveTo>
                <a:lnTo>
                  <a:pt x="401638" y="619125"/>
                </a:lnTo>
                <a:lnTo>
                  <a:pt x="401638" y="2305050"/>
                </a:lnTo>
                <a:lnTo>
                  <a:pt x="0" y="2298700"/>
                </a:lnTo>
                <a:cubicBezTo>
                  <a:pt x="2117" y="1529292"/>
                  <a:pt x="-529" y="769408"/>
                  <a:pt x="1588" y="0"/>
                </a:cubicBezTo>
                <a:close/>
              </a:path>
            </a:pathLst>
          </a:cu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solidFill>
                <a:schemeClr val="accent5"/>
              </a:solidFill>
            </a:endParaRPr>
          </a:p>
        </p:txBody>
      </p:sp>
      <p:sp>
        <p:nvSpPr>
          <p:cNvPr id="9" name="Freeform 8"/>
          <p:cNvSpPr/>
          <p:nvPr/>
        </p:nvSpPr>
        <p:spPr bwMode="auto">
          <a:xfrm>
            <a:off x="5731412" y="3727809"/>
            <a:ext cx="3576777" cy="1655899"/>
          </a:xfrm>
          <a:custGeom>
            <a:avLst/>
            <a:gdLst>
              <a:gd name="connsiteX0" fmla="*/ 0 w 1054100"/>
              <a:gd name="connsiteY0" fmla="*/ 0 h 1689100"/>
              <a:gd name="connsiteX1" fmla="*/ 1054100 w 1054100"/>
              <a:gd name="connsiteY1" fmla="*/ 0 h 1689100"/>
              <a:gd name="connsiteX2" fmla="*/ 1054100 w 1054100"/>
              <a:gd name="connsiteY2" fmla="*/ 1689100 h 1689100"/>
              <a:gd name="connsiteX3" fmla="*/ 12700 w 1054100"/>
              <a:gd name="connsiteY3" fmla="*/ 1689100 h 1689100"/>
              <a:gd name="connsiteX4" fmla="*/ 0 w 1054100"/>
              <a:gd name="connsiteY4" fmla="*/ 0 h 1689100"/>
              <a:gd name="connsiteX0" fmla="*/ 0 w 1054100"/>
              <a:gd name="connsiteY0" fmla="*/ 0 h 1689100"/>
              <a:gd name="connsiteX1" fmla="*/ 1054100 w 1054100"/>
              <a:gd name="connsiteY1" fmla="*/ 0 h 1689100"/>
              <a:gd name="connsiteX2" fmla="*/ 1054100 w 1054100"/>
              <a:gd name="connsiteY2" fmla="*/ 1689100 h 1689100"/>
              <a:gd name="connsiteX3" fmla="*/ 3175 w 1054100"/>
              <a:gd name="connsiteY3" fmla="*/ 1684325 h 1689100"/>
              <a:gd name="connsiteX4" fmla="*/ 0 w 1054100"/>
              <a:gd name="connsiteY4" fmla="*/ 0 h 1689100"/>
              <a:gd name="connsiteX0" fmla="*/ 7119 w 1061219"/>
              <a:gd name="connsiteY0" fmla="*/ 0 h 1689100"/>
              <a:gd name="connsiteX1" fmla="*/ 1061219 w 1061219"/>
              <a:gd name="connsiteY1" fmla="*/ 0 h 1689100"/>
              <a:gd name="connsiteX2" fmla="*/ 1061219 w 1061219"/>
              <a:gd name="connsiteY2" fmla="*/ 1689100 h 1689100"/>
              <a:gd name="connsiteX3" fmla="*/ 769 w 1061219"/>
              <a:gd name="connsiteY3" fmla="*/ 1684326 h 1689100"/>
              <a:gd name="connsiteX4" fmla="*/ 7119 w 1061219"/>
              <a:gd name="connsiteY4" fmla="*/ 0 h 1689100"/>
              <a:gd name="connsiteX0" fmla="*/ 2652 w 1056752"/>
              <a:gd name="connsiteY0" fmla="*/ 0 h 1693878"/>
              <a:gd name="connsiteX1" fmla="*/ 1056752 w 1056752"/>
              <a:gd name="connsiteY1" fmla="*/ 0 h 1693878"/>
              <a:gd name="connsiteX2" fmla="*/ 1056752 w 1056752"/>
              <a:gd name="connsiteY2" fmla="*/ 1689100 h 1693878"/>
              <a:gd name="connsiteX3" fmla="*/ 1064 w 1056752"/>
              <a:gd name="connsiteY3" fmla="*/ 1693878 h 1693878"/>
              <a:gd name="connsiteX4" fmla="*/ 2652 w 1056752"/>
              <a:gd name="connsiteY4" fmla="*/ 0 h 1693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52" h="1693878">
                <a:moveTo>
                  <a:pt x="2652" y="0"/>
                </a:moveTo>
                <a:lnTo>
                  <a:pt x="1056752" y="0"/>
                </a:lnTo>
                <a:lnTo>
                  <a:pt x="1056752" y="1689100"/>
                </a:lnTo>
                <a:lnTo>
                  <a:pt x="1064" y="1693878"/>
                </a:lnTo>
                <a:cubicBezTo>
                  <a:pt x="-3169" y="1130845"/>
                  <a:pt x="6885" y="563033"/>
                  <a:pt x="2652" y="0"/>
                </a:cubicBezTo>
                <a:close/>
              </a:path>
            </a:pathLst>
          </a:cu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r>
              <a:rPr lang="en-US" sz="1961" dirty="0">
                <a:solidFill>
                  <a:schemeClr val="bg1"/>
                </a:solidFill>
              </a:rPr>
              <a:t>No UI</a:t>
            </a:r>
          </a:p>
          <a:p>
            <a:pPr algn="ctr" defTabSz="914030" fontAlgn="base">
              <a:spcBef>
                <a:spcPct val="0"/>
              </a:spcBef>
              <a:spcAft>
                <a:spcPct val="0"/>
              </a:spcAft>
            </a:pPr>
            <a:r>
              <a:rPr lang="en-US" sz="1961" dirty="0">
                <a:solidFill>
                  <a:schemeClr val="bg1"/>
                </a:solidFill>
              </a:rPr>
              <a:t>(</a:t>
            </a:r>
            <a:r>
              <a:rPr lang="en-US" sz="1961">
                <a:solidFill>
                  <a:schemeClr val="bg1"/>
                </a:solidFill>
              </a:rPr>
              <a:t>long running)</a:t>
            </a:r>
            <a:endParaRPr lang="en-US" sz="1961" dirty="0">
              <a:solidFill>
                <a:schemeClr val="bg1"/>
              </a:solidFill>
            </a:endParaRPr>
          </a:p>
        </p:txBody>
      </p:sp>
      <p:sp>
        <p:nvSpPr>
          <p:cNvPr id="12" name="Freeform 11"/>
          <p:cNvSpPr/>
          <p:nvPr/>
        </p:nvSpPr>
        <p:spPr bwMode="auto">
          <a:xfrm>
            <a:off x="9308189" y="3735590"/>
            <a:ext cx="254049" cy="1643445"/>
          </a:xfrm>
          <a:custGeom>
            <a:avLst/>
            <a:gdLst>
              <a:gd name="connsiteX0" fmla="*/ 0 w 466725"/>
              <a:gd name="connsiteY0" fmla="*/ 0 h 1676400"/>
              <a:gd name="connsiteX1" fmla="*/ 466725 w 466725"/>
              <a:gd name="connsiteY1" fmla="*/ 523875 h 1676400"/>
              <a:gd name="connsiteX2" fmla="*/ 466725 w 466725"/>
              <a:gd name="connsiteY2" fmla="*/ 1676400 h 1676400"/>
              <a:gd name="connsiteX3" fmla="*/ 4762 w 466725"/>
              <a:gd name="connsiteY3" fmla="*/ 1676400 h 1676400"/>
              <a:gd name="connsiteX4" fmla="*/ 0 w 466725"/>
              <a:gd name="connsiteY4" fmla="*/ 0 h 167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725" h="1676400">
                <a:moveTo>
                  <a:pt x="0" y="0"/>
                </a:moveTo>
                <a:lnTo>
                  <a:pt x="466725" y="523875"/>
                </a:lnTo>
                <a:lnTo>
                  <a:pt x="466725" y="1676400"/>
                </a:lnTo>
                <a:lnTo>
                  <a:pt x="4762" y="1676400"/>
                </a:lnTo>
                <a:cubicBezTo>
                  <a:pt x="3175" y="1117600"/>
                  <a:pt x="1587" y="558800"/>
                  <a:pt x="0" y="0"/>
                </a:cubicBezTo>
                <a:close/>
              </a:path>
            </a:pathLst>
          </a:cu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cxnSp>
        <p:nvCxnSpPr>
          <p:cNvPr id="37" name="Straight Arrow Connector 36"/>
          <p:cNvCxnSpPr/>
          <p:nvPr/>
        </p:nvCxnSpPr>
        <p:spPr>
          <a:xfrm flipV="1">
            <a:off x="9580651" y="5520658"/>
            <a:ext cx="0" cy="597617"/>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sp>
        <p:nvSpPr>
          <p:cNvPr id="42" name="TextBox 41"/>
          <p:cNvSpPr txBox="1"/>
          <p:nvPr/>
        </p:nvSpPr>
        <p:spPr>
          <a:xfrm>
            <a:off x="8915530" y="6043573"/>
            <a:ext cx="1293417" cy="800951"/>
          </a:xfrm>
          <a:prstGeom prst="rect">
            <a:avLst/>
          </a:prstGeom>
          <a:noFill/>
        </p:spPr>
        <p:txBody>
          <a:bodyPr wrap="none" lIns="179285" tIns="143428" rIns="179285" bIns="143428" rtlCol="0">
            <a:spAutoFit/>
          </a:bodyPr>
          <a:lstStyle/>
          <a:p>
            <a:pPr algn="ctr">
              <a:lnSpc>
                <a:spcPct val="90000"/>
              </a:lnSpc>
              <a:spcAft>
                <a:spcPts val="588"/>
              </a:spcAft>
            </a:pPr>
            <a:r>
              <a:rPr lang="en-US" sz="1568" dirty="0">
                <a:solidFill>
                  <a:schemeClr val="tx2"/>
                </a:solidFill>
              </a:rPr>
              <a:t>Suspended</a:t>
            </a:r>
          </a:p>
          <a:p>
            <a:pPr algn="ctr">
              <a:lnSpc>
                <a:spcPct val="90000"/>
              </a:lnSpc>
              <a:spcAft>
                <a:spcPts val="588"/>
              </a:spcAft>
            </a:pPr>
            <a:r>
              <a:rPr lang="en-US" sz="1568" dirty="0"/>
              <a:t>(</a:t>
            </a:r>
            <a:r>
              <a:rPr lang="en-US" sz="1568" dirty="0"/>
              <a:t>No event)</a:t>
            </a:r>
          </a:p>
        </p:txBody>
      </p:sp>
      <p:sp>
        <p:nvSpPr>
          <p:cNvPr id="16" name="Rectangle 15"/>
          <p:cNvSpPr/>
          <p:nvPr/>
        </p:nvSpPr>
        <p:spPr bwMode="auto">
          <a:xfrm>
            <a:off x="1389770" y="3142642"/>
            <a:ext cx="3752124" cy="2241062"/>
          </a:xfrm>
          <a:prstGeom prst="rect">
            <a:avLst/>
          </a:pr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cxnSp>
        <p:nvCxnSpPr>
          <p:cNvPr id="15" name="Straight Connector 14"/>
          <p:cNvCxnSpPr/>
          <p:nvPr/>
        </p:nvCxnSpPr>
        <p:spPr>
          <a:xfrm>
            <a:off x="1389770" y="3130192"/>
            <a:ext cx="3735103"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9" idx="1"/>
            <a:endCxn id="12" idx="1"/>
          </p:cNvCxnSpPr>
          <p:nvPr/>
        </p:nvCxnSpPr>
        <p:spPr>
          <a:xfrm>
            <a:off x="9308189" y="3727809"/>
            <a:ext cx="254049" cy="52135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2" idx="1"/>
          </p:cNvCxnSpPr>
          <p:nvPr/>
        </p:nvCxnSpPr>
        <p:spPr>
          <a:xfrm>
            <a:off x="9562238" y="4249167"/>
            <a:ext cx="856081"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endCxn id="9" idx="1"/>
          </p:cNvCxnSpPr>
          <p:nvPr/>
        </p:nvCxnSpPr>
        <p:spPr>
          <a:xfrm flipV="1">
            <a:off x="5724058" y="3727808"/>
            <a:ext cx="3584131" cy="122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stCxn id="7" idx="0"/>
          </p:cNvCxnSpPr>
          <p:nvPr/>
        </p:nvCxnSpPr>
        <p:spPr>
          <a:xfrm>
            <a:off x="5115024" y="3119298"/>
            <a:ext cx="609034" cy="60851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V="1">
            <a:off x="1389770" y="2249023"/>
            <a:ext cx="0" cy="313748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1389770" y="5378728"/>
            <a:ext cx="9263056"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5069638" y="2023243"/>
            <a:ext cx="1222885" cy="724007"/>
          </a:xfrm>
          <a:prstGeom prst="rect">
            <a:avLst/>
          </a:prstGeom>
          <a:noFill/>
        </p:spPr>
        <p:txBody>
          <a:bodyPr wrap="none" lIns="179285" tIns="143428" rIns="179285" bIns="143428" rtlCol="0">
            <a:spAutoFit/>
          </a:bodyPr>
          <a:lstStyle/>
          <a:p>
            <a:pPr algn="ctr">
              <a:lnSpc>
                <a:spcPct val="90000"/>
              </a:lnSpc>
              <a:spcAft>
                <a:spcPts val="588"/>
              </a:spcAft>
            </a:pPr>
            <a:r>
              <a:rPr lang="en-US" sz="1568" dirty="0">
                <a:solidFill>
                  <a:schemeClr val="tx2"/>
                </a:solidFill>
              </a:rPr>
              <a:t>Automatic</a:t>
            </a:r>
            <a:r>
              <a:rPr lang="en-US" sz="1568" dirty="0">
                <a:solidFill>
                  <a:schemeClr val="tx2"/>
                </a:solidFill>
              </a:rPr>
              <a:t/>
            </a:r>
            <a:br>
              <a:rPr lang="en-US" sz="1568" dirty="0">
                <a:solidFill>
                  <a:schemeClr val="tx2"/>
                </a:solidFill>
              </a:rPr>
            </a:br>
            <a:r>
              <a:rPr lang="en-US" sz="1568" dirty="0">
                <a:solidFill>
                  <a:schemeClr val="tx2"/>
                </a:solidFill>
              </a:rPr>
              <a:t>extension</a:t>
            </a:r>
          </a:p>
        </p:txBody>
      </p:sp>
      <p:cxnSp>
        <p:nvCxnSpPr>
          <p:cNvPr id="34" name="Straight Arrow Connector 33"/>
          <p:cNvCxnSpPr/>
          <p:nvPr/>
        </p:nvCxnSpPr>
        <p:spPr>
          <a:xfrm>
            <a:off x="5699966" y="2740667"/>
            <a:ext cx="0" cy="597617"/>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40" name="Straight Arrow Connector 1"/>
          <p:cNvCxnSpPr/>
          <p:nvPr/>
        </p:nvCxnSpPr>
        <p:spPr>
          <a:xfrm flipV="1">
            <a:off x="2585003" y="5520658"/>
            <a:ext cx="0" cy="597617"/>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sp>
        <p:nvSpPr>
          <p:cNvPr id="13" name="Oval 3"/>
          <p:cNvSpPr/>
          <p:nvPr/>
        </p:nvSpPr>
        <p:spPr bwMode="auto">
          <a:xfrm>
            <a:off x="1986282" y="4111401"/>
            <a:ext cx="1185151" cy="1185151"/>
          </a:xfrm>
          <a:prstGeom prst="ellipse">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914030" fontAlgn="base">
              <a:spcBef>
                <a:spcPct val="0"/>
              </a:spcBef>
              <a:spcAft>
                <a:spcPct val="0"/>
              </a:spcAft>
            </a:pPr>
            <a:r>
              <a:rPr lang="en-US" sz="1765" dirty="0">
                <a:gradFill>
                  <a:gsLst>
                    <a:gs pos="16814">
                      <a:srgbClr val="FFFFFF"/>
                    </a:gs>
                    <a:gs pos="46000">
                      <a:srgbClr val="FFFFFF"/>
                    </a:gs>
                  </a:gsLst>
                  <a:lin ang="5400000" scaled="0"/>
                </a:gradFill>
              </a:rPr>
              <a:t>When</a:t>
            </a:r>
          </a:p>
          <a:p>
            <a:pPr algn="ctr" defTabSz="914030" fontAlgn="base">
              <a:spcBef>
                <a:spcPct val="0"/>
              </a:spcBef>
              <a:spcAft>
                <a:spcPct val="0"/>
              </a:spcAft>
            </a:pPr>
            <a:r>
              <a:rPr lang="en-US" sz="1372" dirty="0">
                <a:gradFill>
                  <a:gsLst>
                    <a:gs pos="16814">
                      <a:srgbClr val="FFFFFF"/>
                    </a:gs>
                    <a:gs pos="46000">
                      <a:srgbClr val="FFFFFF"/>
                    </a:gs>
                  </a:gsLst>
                  <a:lin ang="5400000" scaled="0"/>
                </a:gradFill>
              </a:rPr>
              <a:t>running</a:t>
            </a:r>
            <a:endParaRPr lang="en-US" sz="1372" dirty="0">
              <a:gradFill>
                <a:gsLst>
                  <a:gs pos="16814">
                    <a:srgbClr val="FFFFFF"/>
                  </a:gs>
                  <a:gs pos="46000">
                    <a:srgbClr val="FFFFFF"/>
                  </a:gs>
                </a:gsLst>
                <a:lin ang="5400000" scaled="0"/>
              </a:gradFill>
            </a:endParaRPr>
          </a:p>
        </p:txBody>
      </p:sp>
    </p:spTree>
    <p:extLst>
      <p:ext uri="{BB962C8B-B14F-4D97-AF65-F5344CB8AC3E}">
        <p14:creationId xmlns:p14="http://schemas.microsoft.com/office/powerpoint/2010/main" val="3354915234"/>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Prevent </a:t>
            </a:r>
            <a:r>
              <a:rPr lang="en-US"/>
              <a:t>the </a:t>
            </a:r>
            <a:r>
              <a:rPr lang="en-US" dirty="0"/>
              <a:t>termination</a:t>
            </a:r>
            <a:r>
              <a:rPr lang="en-US"/>
              <a:t/>
            </a:r>
            <a:br>
              <a:rPr lang="en-US"/>
            </a:br>
            <a:r>
              <a:rPr lang="en-US" smtClean="0"/>
              <a:t>of </a:t>
            </a:r>
            <a:r>
              <a:rPr lang="en-US" dirty="0"/>
              <a:t>a foreground app</a:t>
            </a:r>
          </a:p>
        </p:txBody>
      </p:sp>
    </p:spTree>
    <p:extLst>
      <p:ext uri="{BB962C8B-B14F-4D97-AF65-F5344CB8AC3E}">
        <p14:creationId xmlns:p14="http://schemas.microsoft.com/office/powerpoint/2010/main" val="31834431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Requesting extension in app</a:t>
            </a:r>
            <a:endParaRPr lang="en-US" dirty="0"/>
          </a:p>
        </p:txBody>
      </p:sp>
      <p:sp>
        <p:nvSpPr>
          <p:cNvPr id="5" name="Text Placeholder 4"/>
          <p:cNvSpPr>
            <a:spLocks noGrp="1"/>
          </p:cNvSpPr>
          <p:nvPr>
            <p:ph type="body" sz="quarter" idx="10"/>
          </p:nvPr>
        </p:nvSpPr>
        <p:spPr>
          <a:xfrm>
            <a:off x="269241" y="1197639"/>
            <a:ext cx="12923456" cy="4912104"/>
          </a:xfrm>
        </p:spPr>
        <p:txBody>
          <a:bodyPr/>
          <a:lstStyle/>
          <a:p>
            <a:pPr>
              <a:spcBef>
                <a:spcPts val="400"/>
              </a:spcBef>
            </a:pPr>
            <a:endParaRPr lang="en-US" sz="1568" dirty="0">
              <a:solidFill>
                <a:srgbClr val="0000FF"/>
              </a:solidFill>
              <a:highlight>
                <a:srgbClr val="FFFFFF"/>
              </a:highlight>
            </a:endParaRPr>
          </a:p>
          <a:p>
            <a:pPr>
              <a:spcBef>
                <a:spcPts val="400"/>
              </a:spcBef>
            </a:pPr>
            <a:r>
              <a:rPr lang="en-US" sz="1568" dirty="0">
                <a:solidFill>
                  <a:srgbClr val="0000FF"/>
                </a:solidFill>
                <a:highlight>
                  <a:srgbClr val="FFFFFF"/>
                </a:highlight>
              </a:rPr>
              <a:t>private</a:t>
            </a:r>
            <a:r>
              <a:rPr lang="en-US" sz="1568" dirty="0">
                <a:solidFill>
                  <a:srgbClr val="000000"/>
                </a:solidFill>
                <a:highlight>
                  <a:srgbClr val="FFFFFF"/>
                </a:highlight>
              </a:rPr>
              <a:t> </a:t>
            </a:r>
            <a:r>
              <a:rPr lang="en-US" sz="1568" dirty="0" err="1">
                <a:solidFill>
                  <a:srgbClr val="0000FF"/>
                </a:solidFill>
                <a:highlight>
                  <a:srgbClr val="FFFFFF"/>
                </a:highlight>
              </a:rPr>
              <a:t>async</a:t>
            </a:r>
            <a:r>
              <a:rPr lang="en-US" sz="1568" dirty="0">
                <a:solidFill>
                  <a:srgbClr val="000000"/>
                </a:solidFill>
                <a:highlight>
                  <a:srgbClr val="FFFFFF"/>
                </a:highlight>
              </a:rPr>
              <a:t> </a:t>
            </a:r>
            <a:r>
              <a:rPr lang="en-US" sz="1568" dirty="0">
                <a:solidFill>
                  <a:srgbClr val="0000FF"/>
                </a:solidFill>
                <a:highlight>
                  <a:srgbClr val="FFFFFF"/>
                </a:highlight>
              </a:rPr>
              <a:t>void</a:t>
            </a:r>
            <a:r>
              <a:rPr lang="en-US" sz="1568" dirty="0">
                <a:solidFill>
                  <a:srgbClr val="000000"/>
                </a:solidFill>
                <a:highlight>
                  <a:srgbClr val="FFFFFF"/>
                </a:highlight>
              </a:rPr>
              <a:t> </a:t>
            </a:r>
            <a:r>
              <a:rPr lang="en-US" sz="1568" dirty="0" err="1">
                <a:solidFill>
                  <a:srgbClr val="000000"/>
                </a:solidFill>
                <a:highlight>
                  <a:srgbClr val="FFFFFF"/>
                </a:highlight>
              </a:rPr>
              <a:t>InvokeMyExtension</a:t>
            </a:r>
            <a:r>
              <a:rPr lang="en-US" sz="1568" dirty="0">
                <a:solidFill>
                  <a:srgbClr val="000000"/>
                </a:solidFill>
                <a:highlight>
                  <a:srgbClr val="FFFFFF"/>
                </a:highlight>
              </a:rPr>
              <a:t>()</a:t>
            </a:r>
            <a:br>
              <a:rPr lang="en-US" sz="1568" dirty="0">
                <a:solidFill>
                  <a:srgbClr val="000000"/>
                </a:solidFill>
                <a:highlight>
                  <a:srgbClr val="FFFFFF"/>
                </a:highlight>
              </a:rPr>
            </a:br>
            <a:r>
              <a:rPr lang="en-US" sz="1568" dirty="0">
                <a:solidFill>
                  <a:srgbClr val="000000"/>
                </a:solidFill>
                <a:highlight>
                  <a:srgbClr val="FFFFFF"/>
                </a:highlight>
              </a:rPr>
              <a:t>{</a:t>
            </a:r>
          </a:p>
          <a:p>
            <a:pPr>
              <a:spcBef>
                <a:spcPts val="400"/>
              </a:spcBef>
            </a:pPr>
            <a:r>
              <a:rPr lang="en-US" sz="1568" dirty="0">
                <a:solidFill>
                  <a:srgbClr val="0000FF"/>
                </a:solidFill>
                <a:highlight>
                  <a:srgbClr val="FFFFFF"/>
                </a:highlight>
              </a:rPr>
              <a:t>    if</a:t>
            </a:r>
            <a:r>
              <a:rPr lang="en-US" sz="1568" dirty="0">
                <a:solidFill>
                  <a:srgbClr val="000000"/>
                </a:solidFill>
                <a:highlight>
                  <a:srgbClr val="FFFFFF"/>
                </a:highlight>
              </a:rPr>
              <a:t> (</a:t>
            </a:r>
            <a:r>
              <a:rPr lang="en-US" sz="1568" dirty="0" err="1">
                <a:solidFill>
                  <a:srgbClr val="0000FF"/>
                </a:solidFill>
                <a:highlight>
                  <a:srgbClr val="FFFFFF"/>
                </a:highlight>
              </a:rPr>
              <a:t>this</a:t>
            </a:r>
            <a:r>
              <a:rPr lang="en-US" sz="1568" dirty="0" err="1">
                <a:solidFill>
                  <a:schemeClr val="bg1"/>
                </a:solidFill>
                <a:highlight>
                  <a:srgbClr val="FFFFFF"/>
                </a:highlight>
              </a:rPr>
              <a:t>.</a:t>
            </a:r>
            <a:r>
              <a:rPr lang="en-US" sz="1568" dirty="0" err="1">
                <a:solidFill>
                  <a:srgbClr val="000000"/>
                </a:solidFill>
                <a:highlight>
                  <a:srgbClr val="FFFFFF"/>
                </a:highlight>
              </a:rPr>
              <a:t>_session</a:t>
            </a:r>
            <a:r>
              <a:rPr lang="en-US" sz="1568" dirty="0">
                <a:solidFill>
                  <a:srgbClr val="000000"/>
                </a:solidFill>
                <a:highlight>
                  <a:srgbClr val="FFFFFF"/>
                </a:highlight>
              </a:rPr>
              <a:t> == </a:t>
            </a:r>
            <a:r>
              <a:rPr lang="en-US" sz="1568" dirty="0">
                <a:solidFill>
                  <a:srgbClr val="0000FF"/>
                </a:solidFill>
                <a:highlight>
                  <a:srgbClr val="FFFFFF"/>
                </a:highlight>
              </a:rPr>
              <a:t>null</a:t>
            </a:r>
            <a:r>
              <a:rPr lang="en-US" sz="1568" dirty="0">
                <a:solidFill>
                  <a:srgbClr val="000000"/>
                </a:solidFill>
                <a:highlight>
                  <a:srgbClr val="FFFFFF"/>
                </a:highlight>
              </a:rPr>
              <a:t>)</a:t>
            </a:r>
            <a:r>
              <a:rPr lang="en-US" sz="1568" dirty="0">
                <a:solidFill>
                  <a:srgbClr val="000000"/>
                </a:solidFill>
                <a:highlight>
                  <a:srgbClr val="FFFFFF"/>
                </a:highlight>
              </a:rPr>
              <a:t/>
            </a:r>
            <a:br>
              <a:rPr lang="en-US" sz="1568" dirty="0">
                <a:solidFill>
                  <a:srgbClr val="000000"/>
                </a:solidFill>
                <a:highlight>
                  <a:srgbClr val="FFFFFF"/>
                </a:highlight>
              </a:rPr>
            </a:br>
            <a:r>
              <a:rPr lang="en-US" sz="1568" dirty="0">
                <a:solidFill>
                  <a:srgbClr val="000000"/>
                </a:solidFill>
                <a:highlight>
                  <a:srgbClr val="FFFFFF"/>
                </a:highlight>
              </a:rPr>
              <a:t>    {</a:t>
            </a:r>
          </a:p>
          <a:p>
            <a:pPr>
              <a:spcBef>
                <a:spcPts val="400"/>
              </a:spcBef>
            </a:pPr>
            <a:r>
              <a:rPr lang="en-US" sz="1568" dirty="0">
                <a:solidFill>
                  <a:srgbClr val="000000"/>
                </a:solidFill>
                <a:highlight>
                  <a:srgbClr val="FFFFFF"/>
                </a:highlight>
              </a:rPr>
              <a:t>        </a:t>
            </a:r>
            <a:r>
              <a:rPr lang="en-US" sz="1568" dirty="0" err="1">
                <a:solidFill>
                  <a:srgbClr val="0000FF"/>
                </a:solidFill>
                <a:highlight>
                  <a:srgbClr val="FFFFFF"/>
                </a:highlight>
              </a:rPr>
              <a:t>this</a:t>
            </a:r>
            <a:r>
              <a:rPr lang="en-US" sz="1568" dirty="0" err="1">
                <a:solidFill>
                  <a:schemeClr val="bg1"/>
                </a:solidFill>
                <a:highlight>
                  <a:srgbClr val="FFFFFF"/>
                </a:highlight>
              </a:rPr>
              <a:t>.</a:t>
            </a:r>
            <a:r>
              <a:rPr lang="en-US" sz="1568" dirty="0" err="1">
                <a:solidFill>
                  <a:srgbClr val="000000"/>
                </a:solidFill>
                <a:highlight>
                  <a:srgbClr val="FFFFFF"/>
                </a:highlight>
              </a:rPr>
              <a:t>_session</a:t>
            </a:r>
            <a:r>
              <a:rPr lang="en-US" sz="1568" dirty="0">
                <a:solidFill>
                  <a:srgbClr val="000000"/>
                </a:solidFill>
                <a:highlight>
                  <a:srgbClr val="FFFFFF"/>
                </a:highlight>
              </a:rPr>
              <a:t> </a:t>
            </a:r>
            <a:r>
              <a:rPr lang="en-US" sz="1568" dirty="0">
                <a:solidFill>
                  <a:srgbClr val="000000"/>
                </a:solidFill>
                <a:highlight>
                  <a:srgbClr val="FFFFFF"/>
                </a:highlight>
              </a:rPr>
              <a:t>= </a:t>
            </a:r>
            <a:r>
              <a:rPr lang="en-US" sz="1568" dirty="0">
                <a:solidFill>
                  <a:srgbClr val="0000FF"/>
                </a:solidFill>
                <a:highlight>
                  <a:srgbClr val="FFFFFF"/>
                </a:highlight>
              </a:rPr>
              <a:t>new</a:t>
            </a:r>
            <a:r>
              <a:rPr lang="en-US" sz="1568" dirty="0">
                <a:solidFill>
                  <a:srgbClr val="000000"/>
                </a:solidFill>
                <a:highlight>
                  <a:srgbClr val="FFFFFF"/>
                </a:highlight>
              </a:rPr>
              <a:t> </a:t>
            </a:r>
            <a:r>
              <a:rPr lang="en-US" sz="1568" dirty="0" err="1">
                <a:solidFill>
                  <a:srgbClr val="2B91AF"/>
                </a:solidFill>
                <a:highlight>
                  <a:srgbClr val="FFFFFF"/>
                </a:highlight>
              </a:rPr>
              <a:t>ExtendedExecutionSession</a:t>
            </a:r>
            <a:r>
              <a:rPr lang="en-US" sz="1568" dirty="0">
                <a:solidFill>
                  <a:srgbClr val="000000"/>
                </a:solidFill>
                <a:highlight>
                  <a:srgbClr val="FFFFFF"/>
                </a:highlight>
              </a:rPr>
              <a:t>{ Reason = </a:t>
            </a:r>
            <a:r>
              <a:rPr lang="en-US" sz="1568" dirty="0" err="1">
                <a:solidFill>
                  <a:srgbClr val="2B91AF"/>
                </a:solidFill>
                <a:highlight>
                  <a:srgbClr val="FFFFFF"/>
                </a:highlight>
              </a:rPr>
              <a:t>ExtendedExecutionReason</a:t>
            </a:r>
            <a:r>
              <a:rPr lang="en-US" sz="1568" dirty="0" err="1">
                <a:solidFill>
                  <a:srgbClr val="000000"/>
                </a:solidFill>
                <a:highlight>
                  <a:srgbClr val="FFFFFF"/>
                </a:highlight>
              </a:rPr>
              <a:t>.LocationTracking</a:t>
            </a:r>
            <a:r>
              <a:rPr lang="en-US" sz="1568" dirty="0">
                <a:solidFill>
                  <a:srgbClr val="000000"/>
                </a:solidFill>
                <a:highlight>
                  <a:srgbClr val="FFFFFF"/>
                </a:highlight>
              </a:rPr>
              <a:t> </a:t>
            </a:r>
            <a:r>
              <a:rPr lang="en-US" sz="1568" dirty="0">
                <a:solidFill>
                  <a:srgbClr val="000000"/>
                </a:solidFill>
                <a:highlight>
                  <a:srgbClr val="FFFFFF"/>
                </a:highlight>
              </a:rPr>
              <a:t>}</a:t>
            </a:r>
            <a:br>
              <a:rPr lang="en-US" sz="1568" dirty="0">
                <a:solidFill>
                  <a:srgbClr val="000000"/>
                </a:solidFill>
                <a:highlight>
                  <a:srgbClr val="FFFFFF"/>
                </a:highlight>
              </a:rPr>
            </a:br>
            <a:r>
              <a:rPr lang="en-US" sz="1568" dirty="0">
                <a:solidFill>
                  <a:srgbClr val="000000"/>
                </a:solidFill>
                <a:highlight>
                  <a:srgbClr val="FFFFFF"/>
                </a:highlight>
              </a:rPr>
              <a:t>        </a:t>
            </a:r>
            <a:r>
              <a:rPr lang="en-US" sz="1568" dirty="0">
                <a:solidFill>
                  <a:srgbClr val="0000FF"/>
                </a:solidFill>
                <a:highlight>
                  <a:srgbClr val="FFFFFF"/>
                </a:highlight>
              </a:rPr>
              <a:t>this</a:t>
            </a:r>
            <a:r>
              <a:rPr lang="en-US" sz="1568" dirty="0">
                <a:solidFill>
                  <a:schemeClr val="bg1"/>
                </a:solidFill>
                <a:highlight>
                  <a:srgbClr val="FFFFFF"/>
                </a:highlight>
              </a:rPr>
              <a:t>.</a:t>
            </a:r>
            <a:r>
              <a:rPr lang="en-US" sz="1568" dirty="0">
                <a:solidFill>
                  <a:srgbClr val="000000"/>
                </a:solidFill>
                <a:highlight>
                  <a:srgbClr val="FFFFFF"/>
                </a:highlight>
              </a:rPr>
              <a:t>_</a:t>
            </a:r>
            <a:r>
              <a:rPr lang="en-US" sz="1568" dirty="0" err="1">
                <a:solidFill>
                  <a:srgbClr val="000000"/>
                </a:solidFill>
                <a:highlight>
                  <a:srgbClr val="FFFFFF"/>
                </a:highlight>
              </a:rPr>
              <a:t>session.Description</a:t>
            </a:r>
            <a:r>
              <a:rPr lang="en-US" sz="1568" dirty="0">
                <a:solidFill>
                  <a:srgbClr val="000000"/>
                </a:solidFill>
                <a:highlight>
                  <a:srgbClr val="FFFFFF"/>
                </a:highlight>
              </a:rPr>
              <a:t> </a:t>
            </a:r>
            <a:r>
              <a:rPr lang="en-US" sz="1568" dirty="0">
                <a:solidFill>
                  <a:srgbClr val="000000"/>
                </a:solidFill>
                <a:highlight>
                  <a:srgbClr val="FFFFFF"/>
                </a:highlight>
              </a:rPr>
              <a:t>= </a:t>
            </a:r>
            <a:r>
              <a:rPr lang="en-US" sz="1568" dirty="0">
                <a:solidFill>
                  <a:srgbClr val="A31515"/>
                </a:solidFill>
                <a:highlight>
                  <a:srgbClr val="FFFFFF"/>
                </a:highlight>
              </a:rPr>
              <a:t>“Driving directions"</a:t>
            </a:r>
            <a:r>
              <a:rPr lang="en-US" sz="1568" dirty="0">
                <a:solidFill>
                  <a:srgbClr val="000000"/>
                </a:solidFill>
                <a:highlight>
                  <a:srgbClr val="FFFFFF"/>
                </a:highlight>
              </a:rPr>
              <a:t>;</a:t>
            </a:r>
            <a:endParaRPr lang="en-US" sz="1568" dirty="0">
              <a:solidFill>
                <a:srgbClr val="000000"/>
              </a:solidFill>
              <a:highlight>
                <a:srgbClr val="FFFFFF"/>
              </a:highlight>
            </a:endParaRPr>
          </a:p>
          <a:p>
            <a:pPr>
              <a:spcBef>
                <a:spcPts val="400"/>
              </a:spcBef>
            </a:pPr>
            <a:r>
              <a:rPr lang="en-US" sz="1568" dirty="0">
                <a:solidFill>
                  <a:srgbClr val="000000"/>
                </a:solidFill>
                <a:highlight>
                  <a:srgbClr val="FFFFFF"/>
                </a:highlight>
              </a:rPr>
              <a:t/>
            </a:r>
            <a:br>
              <a:rPr lang="en-US" sz="1568" dirty="0">
                <a:solidFill>
                  <a:srgbClr val="000000"/>
                </a:solidFill>
                <a:highlight>
                  <a:srgbClr val="FFFFFF"/>
                </a:highlight>
              </a:rPr>
            </a:br>
            <a:r>
              <a:rPr lang="en-US" sz="1568" dirty="0">
                <a:solidFill>
                  <a:srgbClr val="000000"/>
                </a:solidFill>
                <a:highlight>
                  <a:srgbClr val="FFFFFF"/>
                </a:highlight>
              </a:rPr>
              <a:t/>
            </a:r>
            <a:br>
              <a:rPr lang="en-US" sz="1568" dirty="0">
                <a:solidFill>
                  <a:srgbClr val="000000"/>
                </a:solidFill>
                <a:highlight>
                  <a:srgbClr val="FFFFFF"/>
                </a:highlight>
              </a:rPr>
            </a:br>
            <a:r>
              <a:rPr lang="en-US" sz="1568" dirty="0">
                <a:solidFill>
                  <a:srgbClr val="000000"/>
                </a:solidFill>
                <a:highlight>
                  <a:srgbClr val="FFFFFF"/>
                </a:highlight>
              </a:rPr>
              <a:t>        </a:t>
            </a:r>
            <a:r>
              <a:rPr lang="en-US" sz="1568" dirty="0">
                <a:solidFill>
                  <a:srgbClr val="0000FF"/>
                </a:solidFill>
                <a:highlight>
                  <a:srgbClr val="FFFFFF"/>
                </a:highlight>
              </a:rPr>
              <a:t>if</a:t>
            </a:r>
            <a:r>
              <a:rPr lang="en-US" sz="1568" dirty="0">
                <a:solidFill>
                  <a:srgbClr val="000000"/>
                </a:solidFill>
                <a:highlight>
                  <a:srgbClr val="FFFFFF"/>
                </a:highlight>
              </a:rPr>
              <a:t> (</a:t>
            </a:r>
            <a:r>
              <a:rPr lang="en-US" sz="1568" dirty="0">
                <a:solidFill>
                  <a:srgbClr val="0000FF"/>
                </a:solidFill>
                <a:highlight>
                  <a:srgbClr val="FFFFFF"/>
                </a:highlight>
              </a:rPr>
              <a:t>await</a:t>
            </a:r>
            <a:r>
              <a:rPr lang="en-US" sz="1568" dirty="0">
                <a:solidFill>
                  <a:srgbClr val="000000"/>
                </a:solidFill>
                <a:highlight>
                  <a:srgbClr val="FFFFFF"/>
                </a:highlight>
              </a:rPr>
              <a:t> </a:t>
            </a:r>
            <a:r>
              <a:rPr lang="en-US" sz="1568" dirty="0">
                <a:solidFill>
                  <a:srgbClr val="0000FF"/>
                </a:solidFill>
                <a:highlight>
                  <a:srgbClr val="FFFFFF"/>
                </a:highlight>
              </a:rPr>
              <a:t>this</a:t>
            </a:r>
            <a:r>
              <a:rPr lang="en-US" sz="1568" dirty="0">
                <a:solidFill>
                  <a:schemeClr val="bg1"/>
                </a:solidFill>
                <a:highlight>
                  <a:srgbClr val="FFFFFF"/>
                </a:highlight>
              </a:rPr>
              <a:t>._ </a:t>
            </a:r>
            <a:r>
              <a:rPr lang="en-US" sz="1568" dirty="0" err="1">
                <a:solidFill>
                  <a:srgbClr val="000000"/>
                </a:solidFill>
                <a:highlight>
                  <a:srgbClr val="FFFFFF"/>
                </a:highlight>
              </a:rPr>
              <a:t>session.RequestExtensionAsync</a:t>
            </a:r>
            <a:r>
              <a:rPr lang="en-US" sz="1568" dirty="0">
                <a:solidFill>
                  <a:srgbClr val="000000"/>
                </a:solidFill>
                <a:highlight>
                  <a:srgbClr val="FFFFFF"/>
                </a:highlight>
              </a:rPr>
              <a:t>() == </a:t>
            </a:r>
            <a:r>
              <a:rPr lang="en-US" sz="1568" dirty="0" err="1">
                <a:solidFill>
                  <a:srgbClr val="2B91AF"/>
                </a:solidFill>
                <a:highlight>
                  <a:srgbClr val="FFFFFF"/>
                </a:highlight>
              </a:rPr>
              <a:t>ExtendedExecutionResult</a:t>
            </a:r>
            <a:r>
              <a:rPr lang="en-US" sz="1568" dirty="0" err="1">
                <a:solidFill>
                  <a:srgbClr val="000000"/>
                </a:solidFill>
                <a:highlight>
                  <a:srgbClr val="FFFFFF"/>
                </a:highlight>
              </a:rPr>
              <a:t>.Allowed</a:t>
            </a:r>
            <a:r>
              <a:rPr lang="en-US" sz="1568" dirty="0">
                <a:solidFill>
                  <a:srgbClr val="000000"/>
                </a:solidFill>
                <a:highlight>
                  <a:srgbClr val="FFFFFF"/>
                </a:highlight>
              </a:rPr>
              <a:t>)</a:t>
            </a:r>
            <a:r>
              <a:rPr lang="en-US" sz="1568" dirty="0">
                <a:solidFill>
                  <a:srgbClr val="000000"/>
                </a:solidFill>
                <a:highlight>
                  <a:srgbClr val="FFFFFF"/>
                </a:highlight>
              </a:rPr>
              <a:t/>
            </a:r>
            <a:br>
              <a:rPr lang="en-US" sz="1568" dirty="0">
                <a:solidFill>
                  <a:srgbClr val="000000"/>
                </a:solidFill>
                <a:highlight>
                  <a:srgbClr val="FFFFFF"/>
                </a:highlight>
              </a:rPr>
            </a:br>
            <a:r>
              <a:rPr lang="en-US" sz="1568" dirty="0">
                <a:solidFill>
                  <a:srgbClr val="000000"/>
                </a:solidFill>
                <a:highlight>
                  <a:srgbClr val="FFFFFF"/>
                </a:highlight>
              </a:rPr>
              <a:t>        {        </a:t>
            </a:r>
            <a:endParaRPr lang="en-US" sz="1568" dirty="0">
              <a:solidFill>
                <a:srgbClr val="008000"/>
              </a:solidFill>
              <a:highlight>
                <a:srgbClr val="FFFFFF"/>
              </a:highlight>
            </a:endParaRPr>
          </a:p>
          <a:p>
            <a:pPr>
              <a:spcBef>
                <a:spcPts val="400"/>
              </a:spcBef>
            </a:pPr>
            <a:r>
              <a:rPr lang="en-US" sz="1568" dirty="0">
                <a:solidFill>
                  <a:srgbClr val="008000"/>
                </a:solidFill>
                <a:highlight>
                  <a:srgbClr val="FFFFFF"/>
                </a:highlight>
              </a:rPr>
              <a:t>            // </a:t>
            </a:r>
            <a:r>
              <a:rPr lang="en-US" sz="1568" dirty="0" err="1">
                <a:solidFill>
                  <a:srgbClr val="008000"/>
                </a:solidFill>
                <a:highlight>
                  <a:srgbClr val="FFFFFF"/>
                </a:highlight>
              </a:rPr>
              <a:t>todo</a:t>
            </a:r>
            <a:r>
              <a:rPr lang="en-US" sz="1568" dirty="0">
                <a:solidFill>
                  <a:srgbClr val="008000"/>
                </a:solidFill>
                <a:highlight>
                  <a:srgbClr val="FFFFFF"/>
                </a:highlight>
              </a:rPr>
              <a:t> </a:t>
            </a:r>
            <a:r>
              <a:rPr lang="en-US" sz="1568" dirty="0">
                <a:solidFill>
                  <a:srgbClr val="008000"/>
                </a:solidFill>
                <a:highlight>
                  <a:srgbClr val="FFFFFF"/>
                </a:highlight>
              </a:rPr>
              <a:t>approved</a:t>
            </a:r>
            <a:endParaRPr lang="en-US" sz="1568" dirty="0">
              <a:solidFill>
                <a:srgbClr val="000000"/>
              </a:solidFill>
              <a:highlight>
                <a:srgbClr val="FFFFFF"/>
              </a:highlight>
            </a:endParaRPr>
          </a:p>
          <a:p>
            <a:pPr>
              <a:spcBef>
                <a:spcPts val="400"/>
              </a:spcBef>
            </a:pPr>
            <a:r>
              <a:rPr lang="en-US" sz="1568" dirty="0">
                <a:solidFill>
                  <a:srgbClr val="000000"/>
                </a:solidFill>
                <a:highlight>
                  <a:srgbClr val="FFFFFF"/>
                </a:highlight>
              </a:rPr>
              <a:t>       </a:t>
            </a:r>
            <a:r>
              <a:rPr lang="en-US" sz="1568" dirty="0">
                <a:solidFill>
                  <a:srgbClr val="000000"/>
                </a:solidFill>
                <a:highlight>
                  <a:srgbClr val="FFFFFF"/>
                </a:highlight>
              </a:rPr>
              <a:t> }</a:t>
            </a:r>
          </a:p>
          <a:p>
            <a:pPr>
              <a:spcBef>
                <a:spcPts val="400"/>
              </a:spcBef>
            </a:pPr>
            <a:r>
              <a:rPr lang="en-US" sz="1568" dirty="0">
                <a:solidFill>
                  <a:srgbClr val="000000"/>
                </a:solidFill>
                <a:highlight>
                  <a:srgbClr val="FFFFFF"/>
                </a:highlight>
              </a:rPr>
              <a:t> </a:t>
            </a:r>
            <a:r>
              <a:rPr lang="en-US" sz="1568" dirty="0">
                <a:solidFill>
                  <a:srgbClr val="000000"/>
                </a:solidFill>
                <a:highlight>
                  <a:srgbClr val="FFFFFF"/>
                </a:highlight>
              </a:rPr>
              <a:t>       </a:t>
            </a:r>
            <a:r>
              <a:rPr lang="en-US" sz="1568" dirty="0">
                <a:solidFill>
                  <a:srgbClr val="0000FF"/>
                </a:solidFill>
                <a:highlight>
                  <a:srgbClr val="FFFFFF"/>
                </a:highlight>
              </a:rPr>
              <a:t>else </a:t>
            </a:r>
            <a:r>
              <a:rPr lang="en-US" sz="1568" dirty="0">
                <a:solidFill>
                  <a:srgbClr val="000000"/>
                </a:solidFill>
                <a:highlight>
                  <a:srgbClr val="FFFFFF"/>
                </a:highlight>
              </a:rPr>
              <a:t/>
            </a:r>
            <a:br>
              <a:rPr lang="en-US" sz="1568" dirty="0">
                <a:solidFill>
                  <a:srgbClr val="000000"/>
                </a:solidFill>
                <a:highlight>
                  <a:srgbClr val="FFFFFF"/>
                </a:highlight>
              </a:rPr>
            </a:br>
            <a:r>
              <a:rPr lang="en-US" sz="1568" dirty="0">
                <a:solidFill>
                  <a:srgbClr val="000000"/>
                </a:solidFill>
                <a:highlight>
                  <a:srgbClr val="FFFFFF"/>
                </a:highlight>
              </a:rPr>
              <a:t>       </a:t>
            </a:r>
            <a:r>
              <a:rPr lang="en-US" sz="1568" dirty="0">
                <a:solidFill>
                  <a:srgbClr val="000000"/>
                </a:solidFill>
                <a:highlight>
                  <a:srgbClr val="FFFFFF"/>
                </a:highlight>
              </a:rPr>
              <a:t> {</a:t>
            </a:r>
            <a:endParaRPr lang="en-US" sz="1568" dirty="0">
              <a:solidFill>
                <a:srgbClr val="000000"/>
              </a:solidFill>
              <a:highlight>
                <a:srgbClr val="FFFFFF"/>
              </a:highlight>
            </a:endParaRPr>
          </a:p>
          <a:p>
            <a:pPr>
              <a:spcBef>
                <a:spcPts val="400"/>
              </a:spcBef>
            </a:pPr>
            <a:r>
              <a:rPr lang="en-US" sz="1568" dirty="0">
                <a:solidFill>
                  <a:srgbClr val="000000"/>
                </a:solidFill>
                <a:highlight>
                  <a:srgbClr val="FFFFFF"/>
                </a:highlight>
              </a:rPr>
              <a:t>           </a:t>
            </a:r>
            <a:r>
              <a:rPr lang="en-US" sz="1568" dirty="0">
                <a:solidFill>
                  <a:srgbClr val="000000"/>
                </a:solidFill>
                <a:highlight>
                  <a:srgbClr val="FFFFFF"/>
                </a:highlight>
              </a:rPr>
              <a:t> </a:t>
            </a:r>
            <a:r>
              <a:rPr lang="en-US" sz="1568" dirty="0">
                <a:solidFill>
                  <a:srgbClr val="008000"/>
                </a:solidFill>
                <a:highlight>
                  <a:srgbClr val="FFFFFF"/>
                </a:highlight>
              </a:rPr>
              <a:t>// </a:t>
            </a:r>
            <a:r>
              <a:rPr lang="en-US" sz="1568" dirty="0" err="1">
                <a:solidFill>
                  <a:srgbClr val="008000"/>
                </a:solidFill>
                <a:highlight>
                  <a:srgbClr val="FFFFFF"/>
                </a:highlight>
              </a:rPr>
              <a:t>todo</a:t>
            </a:r>
            <a:r>
              <a:rPr lang="en-US" sz="1568" dirty="0">
                <a:solidFill>
                  <a:srgbClr val="008000"/>
                </a:solidFill>
                <a:highlight>
                  <a:srgbClr val="FFFFFF"/>
                </a:highlight>
              </a:rPr>
              <a:t> denied</a:t>
            </a:r>
            <a:r>
              <a:rPr lang="en-US" sz="1568" dirty="0">
                <a:solidFill>
                  <a:srgbClr val="000000"/>
                </a:solidFill>
                <a:highlight>
                  <a:srgbClr val="FFFFFF"/>
                </a:highlight>
              </a:rPr>
              <a:t/>
            </a:r>
            <a:br>
              <a:rPr lang="en-US" sz="1568" dirty="0">
                <a:solidFill>
                  <a:srgbClr val="000000"/>
                </a:solidFill>
                <a:highlight>
                  <a:srgbClr val="FFFFFF"/>
                </a:highlight>
              </a:rPr>
            </a:br>
            <a:r>
              <a:rPr lang="en-US" sz="1568" dirty="0">
                <a:solidFill>
                  <a:srgbClr val="000000"/>
                </a:solidFill>
                <a:highlight>
                  <a:srgbClr val="FFFFFF"/>
                </a:highlight>
              </a:rPr>
              <a:t>      </a:t>
            </a:r>
            <a:r>
              <a:rPr lang="en-US" sz="1568" dirty="0">
                <a:solidFill>
                  <a:srgbClr val="000000"/>
                </a:solidFill>
                <a:highlight>
                  <a:srgbClr val="FFFFFF"/>
                </a:highlight>
              </a:rPr>
              <a:t>  }</a:t>
            </a:r>
            <a:r>
              <a:rPr lang="en-US" sz="1568" dirty="0">
                <a:solidFill>
                  <a:srgbClr val="000000"/>
                </a:solidFill>
                <a:highlight>
                  <a:srgbClr val="FFFFFF"/>
                </a:highlight>
              </a:rPr>
              <a:t/>
            </a:r>
            <a:br>
              <a:rPr lang="en-US" sz="1568" dirty="0">
                <a:solidFill>
                  <a:srgbClr val="000000"/>
                </a:solidFill>
                <a:highlight>
                  <a:srgbClr val="FFFFFF"/>
                </a:highlight>
              </a:rPr>
            </a:br>
            <a:r>
              <a:rPr lang="en-US" sz="1568" dirty="0">
                <a:solidFill>
                  <a:srgbClr val="000000"/>
                </a:solidFill>
                <a:highlight>
                  <a:srgbClr val="FFFFFF"/>
                </a:highlight>
              </a:rPr>
              <a:t>    </a:t>
            </a:r>
            <a:r>
              <a:rPr lang="en-US" sz="1568" dirty="0">
                <a:solidFill>
                  <a:srgbClr val="000000"/>
                </a:solidFill>
                <a:highlight>
                  <a:srgbClr val="FFFFFF"/>
                </a:highlight>
              </a:rPr>
              <a:t>} </a:t>
            </a:r>
            <a:r>
              <a:rPr lang="en-US" sz="1568" dirty="0">
                <a:solidFill>
                  <a:srgbClr val="000000"/>
                </a:solidFill>
                <a:highlight>
                  <a:srgbClr val="FFFFFF"/>
                </a:highlight>
              </a:rPr>
              <a:t/>
            </a:r>
            <a:br>
              <a:rPr lang="en-US" sz="1568" dirty="0">
                <a:solidFill>
                  <a:srgbClr val="000000"/>
                </a:solidFill>
                <a:highlight>
                  <a:srgbClr val="FFFFFF"/>
                </a:highlight>
              </a:rPr>
            </a:br>
            <a:r>
              <a:rPr lang="en-US" sz="1568" dirty="0">
                <a:solidFill>
                  <a:srgbClr val="000000"/>
                </a:solidFill>
                <a:highlight>
                  <a:srgbClr val="FFFFFF"/>
                </a:highlight>
              </a:rPr>
              <a:t>    </a:t>
            </a:r>
            <a:br>
              <a:rPr lang="en-US" sz="1568" dirty="0">
                <a:solidFill>
                  <a:srgbClr val="000000"/>
                </a:solidFill>
                <a:highlight>
                  <a:srgbClr val="FFFFFF"/>
                </a:highlight>
              </a:rPr>
            </a:br>
            <a:r>
              <a:rPr lang="en-US" sz="1568" dirty="0">
                <a:solidFill>
                  <a:srgbClr val="000000"/>
                </a:solidFill>
                <a:highlight>
                  <a:srgbClr val="FFFFFF"/>
                </a:highlight>
              </a:rPr>
              <a:t>}</a:t>
            </a:r>
            <a:endParaRPr lang="en-US" sz="1568" dirty="0"/>
          </a:p>
        </p:txBody>
      </p:sp>
      <p:sp>
        <p:nvSpPr>
          <p:cNvPr id="6" name="Rectangle 5"/>
          <p:cNvSpPr/>
          <p:nvPr/>
        </p:nvSpPr>
        <p:spPr bwMode="auto">
          <a:xfrm>
            <a:off x="1539174" y="3269576"/>
            <a:ext cx="9038950" cy="539865"/>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7067127" y="2373151"/>
            <a:ext cx="4855635" cy="539865"/>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852090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Enum</a:t>
            </a:r>
            <a:r>
              <a:rPr lang="en-US" dirty="0" smtClean="0"/>
              <a:t> VALUES</a:t>
            </a:r>
            <a:endParaRPr lang="en-US" dirty="0"/>
          </a:p>
        </p:txBody>
      </p:sp>
      <p:sp>
        <p:nvSpPr>
          <p:cNvPr id="3" name="Text Placeholder 2"/>
          <p:cNvSpPr>
            <a:spLocks noGrp="1"/>
          </p:cNvSpPr>
          <p:nvPr>
            <p:ph type="body" sz="quarter" idx="10"/>
          </p:nvPr>
        </p:nvSpPr>
        <p:spPr>
          <a:xfrm>
            <a:off x="269241" y="1197639"/>
            <a:ext cx="11653522" cy="4607361"/>
          </a:xfrm>
        </p:spPr>
        <p:txBody>
          <a:bodyPr/>
          <a:lstStyle/>
          <a:p>
            <a:pPr>
              <a:spcBef>
                <a:spcPts val="400"/>
              </a:spcBef>
            </a:pPr>
            <a:endParaRPr lang="en-US" sz="1765" dirty="0">
              <a:solidFill>
                <a:srgbClr val="000000"/>
              </a:solidFill>
              <a:highlight>
                <a:srgbClr val="FFFFFF"/>
              </a:highlight>
            </a:endParaRPr>
          </a:p>
          <a:p>
            <a:pPr>
              <a:spcBef>
                <a:spcPts val="400"/>
              </a:spcBef>
            </a:pPr>
            <a:r>
              <a:rPr lang="en-US" sz="1765" dirty="0">
                <a:solidFill>
                  <a:srgbClr val="000000"/>
                </a:solidFill>
                <a:highlight>
                  <a:srgbClr val="FFFFFF"/>
                </a:highlight>
              </a:rPr>
              <a:t>[</a:t>
            </a:r>
            <a:r>
              <a:rPr lang="en-US" sz="1765" dirty="0" err="1">
                <a:solidFill>
                  <a:srgbClr val="2B91AF"/>
                </a:solidFill>
                <a:highlight>
                  <a:srgbClr val="FFFFFF"/>
                </a:highlight>
              </a:rPr>
              <a:t>ContractVersion</a:t>
            </a:r>
            <a:r>
              <a:rPr lang="en-US" sz="1765" dirty="0">
                <a:solidFill>
                  <a:srgbClr val="000000"/>
                </a:solidFill>
                <a:highlight>
                  <a:srgbClr val="FFFFFF"/>
                </a:highlight>
              </a:rPr>
              <a:t>(</a:t>
            </a:r>
            <a:r>
              <a:rPr lang="en-US" sz="1765" dirty="0" err="1">
                <a:solidFill>
                  <a:srgbClr val="0000FF"/>
                </a:solidFill>
                <a:highlight>
                  <a:srgbClr val="FFFFFF"/>
                </a:highlight>
              </a:rPr>
              <a:t>typeof</a:t>
            </a:r>
            <a:r>
              <a:rPr lang="en-US" sz="1765" dirty="0">
                <a:solidFill>
                  <a:srgbClr val="000000"/>
                </a:solidFill>
                <a:highlight>
                  <a:srgbClr val="FFFFFF"/>
                </a:highlight>
              </a:rPr>
              <a:t>(</a:t>
            </a:r>
            <a:r>
              <a:rPr lang="en-US" sz="1765" dirty="0" err="1">
                <a:solidFill>
                  <a:srgbClr val="2B91AF"/>
                </a:solidFill>
                <a:highlight>
                  <a:srgbClr val="FFFFFF"/>
                </a:highlight>
              </a:rPr>
              <a:t>UniversalApiContract</a:t>
            </a:r>
            <a:r>
              <a:rPr lang="en-US" sz="1765" dirty="0">
                <a:solidFill>
                  <a:srgbClr val="000000"/>
                </a:solidFill>
                <a:highlight>
                  <a:srgbClr val="FFFFFF"/>
                </a:highlight>
              </a:rPr>
              <a:t>), 65536)]</a:t>
            </a:r>
          </a:p>
          <a:p>
            <a:pPr>
              <a:spcBef>
                <a:spcPts val="400"/>
              </a:spcBef>
            </a:pPr>
            <a:r>
              <a:rPr lang="en-US" sz="1765" dirty="0">
                <a:solidFill>
                  <a:srgbClr val="0000FF"/>
                </a:solidFill>
                <a:highlight>
                  <a:srgbClr val="FFFFFF"/>
                </a:highlight>
              </a:rPr>
              <a:t>public</a:t>
            </a:r>
            <a:r>
              <a:rPr lang="en-US" sz="1765" dirty="0">
                <a:solidFill>
                  <a:srgbClr val="000000"/>
                </a:solidFill>
                <a:highlight>
                  <a:srgbClr val="FFFFFF"/>
                </a:highlight>
              </a:rPr>
              <a:t> </a:t>
            </a:r>
            <a:r>
              <a:rPr lang="en-US" sz="1765" dirty="0" err="1">
                <a:solidFill>
                  <a:srgbClr val="0000FF"/>
                </a:solidFill>
                <a:highlight>
                  <a:srgbClr val="FFFFFF"/>
                </a:highlight>
              </a:rPr>
              <a:t>enum</a:t>
            </a:r>
            <a:r>
              <a:rPr lang="en-US" sz="1765" dirty="0">
                <a:solidFill>
                  <a:srgbClr val="000000"/>
                </a:solidFill>
                <a:highlight>
                  <a:srgbClr val="FFFFFF"/>
                </a:highlight>
              </a:rPr>
              <a:t> </a:t>
            </a:r>
            <a:r>
              <a:rPr lang="en-US" sz="1765" dirty="0" err="1">
                <a:solidFill>
                  <a:srgbClr val="2B91AF"/>
                </a:solidFill>
                <a:highlight>
                  <a:srgbClr val="FFFFFF"/>
                </a:highlight>
              </a:rPr>
              <a:t>ExtendedExecutionReason</a:t>
            </a:r>
            <a:endParaRPr lang="en-US" sz="1765" dirty="0">
              <a:solidFill>
                <a:srgbClr val="000000"/>
              </a:solidFill>
              <a:highlight>
                <a:srgbClr val="FFFFFF"/>
              </a:highlight>
            </a:endParaRPr>
          </a:p>
          <a:p>
            <a:pPr>
              <a:spcBef>
                <a:spcPts val="400"/>
              </a:spcBef>
            </a:pPr>
            <a:r>
              <a:rPr lang="en-US" sz="1765" dirty="0">
                <a:solidFill>
                  <a:srgbClr val="000000"/>
                </a:solidFill>
                <a:highlight>
                  <a:srgbClr val="FFFFFF"/>
                </a:highlight>
              </a:rPr>
              <a:t>{</a:t>
            </a:r>
            <a:endParaRPr lang="en-US" sz="1765" dirty="0">
              <a:solidFill>
                <a:srgbClr val="000000"/>
              </a:solidFill>
              <a:highlight>
                <a:srgbClr val="FFFFFF"/>
              </a:highlight>
            </a:endParaRPr>
          </a:p>
          <a:p>
            <a:pPr>
              <a:spcBef>
                <a:spcPts val="400"/>
              </a:spcBef>
            </a:pPr>
            <a:r>
              <a:rPr lang="en-US" sz="1765" dirty="0">
                <a:solidFill>
                  <a:srgbClr val="000000"/>
                </a:solidFill>
                <a:highlight>
                  <a:srgbClr val="FFFFFF"/>
                </a:highlight>
              </a:rPr>
              <a:t>    Unspecified </a:t>
            </a:r>
            <a:r>
              <a:rPr lang="en-US" sz="1765" dirty="0">
                <a:solidFill>
                  <a:srgbClr val="000000"/>
                </a:solidFill>
                <a:highlight>
                  <a:srgbClr val="FFFFFF"/>
                </a:highlight>
              </a:rPr>
              <a:t>= 0,</a:t>
            </a:r>
          </a:p>
          <a:p>
            <a:pPr>
              <a:spcBef>
                <a:spcPts val="400"/>
              </a:spcBef>
            </a:pPr>
            <a:r>
              <a:rPr lang="en-US" sz="1765" dirty="0">
                <a:solidFill>
                  <a:srgbClr val="000000"/>
                </a:solidFill>
                <a:highlight>
                  <a:srgbClr val="FFFFFF"/>
                </a:highlight>
              </a:rPr>
              <a:t>    </a:t>
            </a:r>
            <a:r>
              <a:rPr lang="en-US" sz="1765" dirty="0" err="1">
                <a:solidFill>
                  <a:srgbClr val="000000"/>
                </a:solidFill>
                <a:highlight>
                  <a:srgbClr val="FFFFFF"/>
                </a:highlight>
              </a:rPr>
              <a:t>LocationTracking</a:t>
            </a:r>
            <a:r>
              <a:rPr lang="en-US" sz="1765" dirty="0">
                <a:solidFill>
                  <a:srgbClr val="000000"/>
                </a:solidFill>
                <a:highlight>
                  <a:srgbClr val="FFFFFF"/>
                </a:highlight>
              </a:rPr>
              <a:t> </a:t>
            </a:r>
            <a:r>
              <a:rPr lang="en-US" sz="1765" dirty="0">
                <a:solidFill>
                  <a:srgbClr val="000000"/>
                </a:solidFill>
                <a:highlight>
                  <a:srgbClr val="FFFFFF"/>
                </a:highlight>
              </a:rPr>
              <a:t>= 1,</a:t>
            </a:r>
          </a:p>
          <a:p>
            <a:pPr>
              <a:spcBef>
                <a:spcPts val="400"/>
              </a:spcBef>
            </a:pPr>
            <a:r>
              <a:rPr lang="en-US" sz="1765" dirty="0">
                <a:solidFill>
                  <a:srgbClr val="000000"/>
                </a:solidFill>
                <a:highlight>
                  <a:srgbClr val="FFFFFF"/>
                </a:highlight>
              </a:rPr>
              <a:t>    </a:t>
            </a:r>
            <a:r>
              <a:rPr lang="en-US" sz="1765" dirty="0" err="1">
                <a:solidFill>
                  <a:srgbClr val="000000"/>
                </a:solidFill>
                <a:highlight>
                  <a:srgbClr val="FFFFFF"/>
                </a:highlight>
              </a:rPr>
              <a:t>SavingData</a:t>
            </a:r>
            <a:r>
              <a:rPr lang="en-US" sz="1765" dirty="0">
                <a:solidFill>
                  <a:srgbClr val="000000"/>
                </a:solidFill>
                <a:highlight>
                  <a:srgbClr val="FFFFFF"/>
                </a:highlight>
              </a:rPr>
              <a:t> </a:t>
            </a:r>
            <a:r>
              <a:rPr lang="en-US" sz="1765" dirty="0">
                <a:solidFill>
                  <a:srgbClr val="000000"/>
                </a:solidFill>
                <a:highlight>
                  <a:srgbClr val="FFFFFF"/>
                </a:highlight>
              </a:rPr>
              <a:t>= 2</a:t>
            </a:r>
          </a:p>
          <a:p>
            <a:pPr>
              <a:spcBef>
                <a:spcPts val="400"/>
              </a:spcBef>
            </a:pPr>
            <a:r>
              <a:rPr lang="en-US" sz="1765" dirty="0">
                <a:solidFill>
                  <a:srgbClr val="000000"/>
                </a:solidFill>
                <a:highlight>
                  <a:srgbClr val="FFFFFF"/>
                </a:highlight>
              </a:rPr>
              <a:t>}</a:t>
            </a:r>
          </a:p>
          <a:p>
            <a:pPr>
              <a:spcBef>
                <a:spcPts val="400"/>
              </a:spcBef>
            </a:pPr>
            <a:endParaRPr lang="en-US" sz="1765" dirty="0">
              <a:solidFill>
                <a:srgbClr val="000000"/>
              </a:solidFill>
              <a:highlight>
                <a:srgbClr val="FFFFFF"/>
              </a:highlight>
            </a:endParaRPr>
          </a:p>
          <a:p>
            <a:pPr>
              <a:spcBef>
                <a:spcPts val="400"/>
              </a:spcBef>
            </a:pPr>
            <a:r>
              <a:rPr lang="en-US" sz="1765" dirty="0">
                <a:solidFill>
                  <a:srgbClr val="000000"/>
                </a:solidFill>
                <a:highlight>
                  <a:srgbClr val="FFFFFF"/>
                </a:highlight>
              </a:rPr>
              <a:t>[</a:t>
            </a:r>
            <a:r>
              <a:rPr lang="en-US" sz="1765" dirty="0" err="1">
                <a:solidFill>
                  <a:srgbClr val="2B91AF"/>
                </a:solidFill>
                <a:highlight>
                  <a:srgbClr val="FFFFFF"/>
                </a:highlight>
              </a:rPr>
              <a:t>ContractVersion</a:t>
            </a:r>
            <a:r>
              <a:rPr lang="en-US" sz="1765" dirty="0">
                <a:solidFill>
                  <a:srgbClr val="000000"/>
                </a:solidFill>
                <a:highlight>
                  <a:srgbClr val="FFFFFF"/>
                </a:highlight>
              </a:rPr>
              <a:t>(</a:t>
            </a:r>
            <a:r>
              <a:rPr lang="en-US" sz="1765" dirty="0" err="1">
                <a:solidFill>
                  <a:srgbClr val="0000FF"/>
                </a:solidFill>
                <a:highlight>
                  <a:srgbClr val="FFFFFF"/>
                </a:highlight>
              </a:rPr>
              <a:t>typeof</a:t>
            </a:r>
            <a:r>
              <a:rPr lang="en-US" sz="1765" dirty="0">
                <a:solidFill>
                  <a:srgbClr val="000000"/>
                </a:solidFill>
                <a:highlight>
                  <a:srgbClr val="FFFFFF"/>
                </a:highlight>
              </a:rPr>
              <a:t>(</a:t>
            </a:r>
            <a:r>
              <a:rPr lang="en-US" sz="1765" dirty="0" err="1">
                <a:solidFill>
                  <a:srgbClr val="2B91AF"/>
                </a:solidFill>
                <a:highlight>
                  <a:srgbClr val="FFFFFF"/>
                </a:highlight>
              </a:rPr>
              <a:t>UniversalApiContract</a:t>
            </a:r>
            <a:r>
              <a:rPr lang="en-US" sz="1765" dirty="0">
                <a:solidFill>
                  <a:srgbClr val="000000"/>
                </a:solidFill>
                <a:highlight>
                  <a:srgbClr val="FFFFFF"/>
                </a:highlight>
              </a:rPr>
              <a:t>), 65536)]</a:t>
            </a:r>
          </a:p>
          <a:p>
            <a:pPr>
              <a:spcBef>
                <a:spcPts val="400"/>
              </a:spcBef>
            </a:pPr>
            <a:r>
              <a:rPr lang="en-US" sz="1765" dirty="0">
                <a:solidFill>
                  <a:srgbClr val="0000FF"/>
                </a:solidFill>
                <a:highlight>
                  <a:srgbClr val="FFFFFF"/>
                </a:highlight>
              </a:rPr>
              <a:t>public</a:t>
            </a:r>
            <a:r>
              <a:rPr lang="en-US" sz="1765" dirty="0">
                <a:solidFill>
                  <a:srgbClr val="000000"/>
                </a:solidFill>
                <a:highlight>
                  <a:srgbClr val="FFFFFF"/>
                </a:highlight>
              </a:rPr>
              <a:t> </a:t>
            </a:r>
            <a:r>
              <a:rPr lang="en-US" sz="1765" dirty="0" err="1">
                <a:solidFill>
                  <a:srgbClr val="0000FF"/>
                </a:solidFill>
                <a:highlight>
                  <a:srgbClr val="FFFFFF"/>
                </a:highlight>
              </a:rPr>
              <a:t>enum</a:t>
            </a:r>
            <a:r>
              <a:rPr lang="en-US" sz="1765" dirty="0">
                <a:solidFill>
                  <a:srgbClr val="000000"/>
                </a:solidFill>
                <a:highlight>
                  <a:srgbClr val="FFFFFF"/>
                </a:highlight>
              </a:rPr>
              <a:t> </a:t>
            </a:r>
            <a:r>
              <a:rPr lang="en-US" sz="1765" dirty="0" err="1">
                <a:solidFill>
                  <a:srgbClr val="2B91AF"/>
                </a:solidFill>
                <a:highlight>
                  <a:srgbClr val="FFFFFF"/>
                </a:highlight>
              </a:rPr>
              <a:t>ExtendedExecutionResult</a:t>
            </a:r>
            <a:endParaRPr lang="en-US" sz="1765" dirty="0">
              <a:solidFill>
                <a:srgbClr val="000000"/>
              </a:solidFill>
              <a:highlight>
                <a:srgbClr val="FFFFFF"/>
              </a:highlight>
            </a:endParaRPr>
          </a:p>
          <a:p>
            <a:pPr>
              <a:spcBef>
                <a:spcPts val="400"/>
              </a:spcBef>
            </a:pPr>
            <a:r>
              <a:rPr lang="en-US" sz="1765" dirty="0">
                <a:solidFill>
                  <a:srgbClr val="000000"/>
                </a:solidFill>
                <a:highlight>
                  <a:srgbClr val="FFFFFF"/>
                </a:highlight>
              </a:rPr>
              <a:t>{</a:t>
            </a:r>
            <a:endParaRPr lang="en-US" sz="1765" dirty="0">
              <a:solidFill>
                <a:srgbClr val="000000"/>
              </a:solidFill>
              <a:highlight>
                <a:srgbClr val="FFFFFF"/>
              </a:highlight>
            </a:endParaRPr>
          </a:p>
          <a:p>
            <a:pPr>
              <a:spcBef>
                <a:spcPts val="400"/>
              </a:spcBef>
            </a:pPr>
            <a:r>
              <a:rPr lang="en-US" sz="1765" dirty="0">
                <a:solidFill>
                  <a:srgbClr val="000000"/>
                </a:solidFill>
                <a:highlight>
                  <a:srgbClr val="FFFFFF"/>
                </a:highlight>
              </a:rPr>
              <a:t>    Allowed </a:t>
            </a:r>
            <a:r>
              <a:rPr lang="en-US" sz="1765" dirty="0">
                <a:solidFill>
                  <a:srgbClr val="000000"/>
                </a:solidFill>
                <a:highlight>
                  <a:srgbClr val="FFFFFF"/>
                </a:highlight>
              </a:rPr>
              <a:t>= 0,</a:t>
            </a:r>
          </a:p>
          <a:p>
            <a:pPr>
              <a:spcBef>
                <a:spcPts val="400"/>
              </a:spcBef>
            </a:pPr>
            <a:r>
              <a:rPr lang="en-US" sz="1765" dirty="0">
                <a:solidFill>
                  <a:srgbClr val="000000"/>
                </a:solidFill>
                <a:highlight>
                  <a:srgbClr val="FFFFFF"/>
                </a:highlight>
              </a:rPr>
              <a:t>    Denied </a:t>
            </a:r>
            <a:r>
              <a:rPr lang="en-US" sz="1765" dirty="0">
                <a:solidFill>
                  <a:srgbClr val="000000"/>
                </a:solidFill>
                <a:highlight>
                  <a:srgbClr val="FFFFFF"/>
                </a:highlight>
              </a:rPr>
              <a:t>= 1</a:t>
            </a:r>
          </a:p>
          <a:p>
            <a:pPr>
              <a:spcBef>
                <a:spcPts val="400"/>
              </a:spcBef>
            </a:pPr>
            <a:r>
              <a:rPr lang="en-US" sz="1765" dirty="0">
                <a:solidFill>
                  <a:srgbClr val="000000"/>
                </a:solidFill>
                <a:highlight>
                  <a:srgbClr val="FFFFFF"/>
                </a:highlight>
              </a:rPr>
              <a:t>}</a:t>
            </a:r>
            <a:endParaRPr lang="en-US" sz="1765" dirty="0"/>
          </a:p>
        </p:txBody>
      </p:sp>
      <p:sp>
        <p:nvSpPr>
          <p:cNvPr id="4" name="Rectangle 3"/>
          <p:cNvSpPr/>
          <p:nvPr/>
        </p:nvSpPr>
        <p:spPr bwMode="auto">
          <a:xfrm>
            <a:off x="1090962" y="1785555"/>
            <a:ext cx="4855635" cy="448212"/>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1090962" y="4165717"/>
            <a:ext cx="4855635" cy="448212"/>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377116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 global pool </a:t>
            </a:r>
            <a:br>
              <a:rPr lang="en-US" dirty="0" smtClean="0"/>
            </a:br>
            <a:r>
              <a:rPr lang="en-US" dirty="0" smtClean="0"/>
              <a:t>supports burst events</a:t>
            </a:r>
            <a:endParaRPr lang="en-US" dirty="0"/>
          </a:p>
        </p:txBody>
      </p:sp>
    </p:spTree>
    <p:extLst>
      <p:ext uri="{BB962C8B-B14F-4D97-AF65-F5344CB8AC3E}">
        <p14:creationId xmlns:p14="http://schemas.microsoft.com/office/powerpoint/2010/main" val="35075848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a:t>Application lifecycle</a:t>
            </a:r>
          </a:p>
          <a:p>
            <a:r>
              <a:rPr lang="en-US" dirty="0"/>
              <a:t>Suspension in Template 10</a:t>
            </a:r>
          </a:p>
          <a:p>
            <a:r>
              <a:rPr lang="en-US"/>
              <a:t>Extended execution</a:t>
            </a:r>
          </a:p>
          <a:p>
            <a:endParaRPr lang="en-US"/>
          </a:p>
        </p:txBody>
      </p:sp>
    </p:spTree>
    <p:extLst>
      <p:ext uri="{BB962C8B-B14F-4D97-AF65-F5344CB8AC3E}">
        <p14:creationId xmlns:p14="http://schemas.microsoft.com/office/powerpoint/2010/main" val="2232276457"/>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261332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Application lifecycle</a:t>
            </a:r>
            <a:endParaRPr lang="en-US" dirty="0"/>
          </a:p>
        </p:txBody>
      </p:sp>
    </p:spTree>
    <p:extLst>
      <p:ext uri="{BB962C8B-B14F-4D97-AF65-F5344CB8AC3E}">
        <p14:creationId xmlns:p14="http://schemas.microsoft.com/office/powerpoint/2010/main" val="1496715046"/>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Lifecycle</a:t>
            </a:r>
            <a:endParaRPr lang="en-US" dirty="0"/>
          </a:p>
        </p:txBody>
      </p:sp>
      <p:sp>
        <p:nvSpPr>
          <p:cNvPr id="4" name="Flowchart: Process 3"/>
          <p:cNvSpPr/>
          <p:nvPr/>
        </p:nvSpPr>
        <p:spPr bwMode="auto">
          <a:xfrm>
            <a:off x="520986" y="3549186"/>
            <a:ext cx="2128749" cy="1896770"/>
          </a:xfrm>
          <a:prstGeom prst="flowChartProcess">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sz="2200" dirty="0">
                <a:gradFill>
                  <a:gsLst>
                    <a:gs pos="0">
                      <a:srgbClr val="FFFFFF"/>
                    </a:gs>
                    <a:gs pos="100000">
                      <a:srgbClr val="FFFFFF"/>
                    </a:gs>
                  </a:gsLst>
                  <a:lin ang="5400000" scaled="0"/>
                </a:gradFill>
              </a:rPr>
              <a:t>Running</a:t>
            </a:r>
          </a:p>
          <a:p>
            <a:pPr algn="ctr" defTabSz="913924" fontAlgn="base">
              <a:spcBef>
                <a:spcPct val="0"/>
              </a:spcBef>
              <a:spcAft>
                <a:spcPct val="0"/>
              </a:spcAft>
            </a:pPr>
            <a:r>
              <a:rPr lang="en-US" sz="2200" dirty="0">
                <a:gradFill>
                  <a:gsLst>
                    <a:gs pos="0">
                      <a:srgbClr val="FFFFFF"/>
                    </a:gs>
                    <a:gs pos="100000">
                      <a:srgbClr val="FFFFFF"/>
                    </a:gs>
                  </a:gsLst>
                  <a:lin ang="5400000" scaled="0"/>
                </a:gradFill>
              </a:rPr>
              <a:t>app</a:t>
            </a:r>
            <a:endParaRPr lang="en-US" sz="2200" dirty="0">
              <a:gradFill>
                <a:gsLst>
                  <a:gs pos="0">
                    <a:srgbClr val="FFFFFF"/>
                  </a:gs>
                  <a:gs pos="100000">
                    <a:srgbClr val="FFFFFF"/>
                  </a:gs>
                </a:gsLst>
                <a:lin ang="5400000" scaled="0"/>
              </a:gradFill>
            </a:endParaRPr>
          </a:p>
        </p:txBody>
      </p:sp>
      <p:sp>
        <p:nvSpPr>
          <p:cNvPr id="8" name="Flowchart: Process 7"/>
          <p:cNvSpPr/>
          <p:nvPr/>
        </p:nvSpPr>
        <p:spPr bwMode="auto">
          <a:xfrm>
            <a:off x="5121904" y="3549186"/>
            <a:ext cx="2128749" cy="1896770"/>
          </a:xfrm>
          <a:prstGeom prst="flowChartProcess">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sz="2200" dirty="0">
                <a:gradFill>
                  <a:gsLst>
                    <a:gs pos="0">
                      <a:srgbClr val="FFFFFF"/>
                    </a:gs>
                    <a:gs pos="100000">
                      <a:srgbClr val="FFFFFF"/>
                    </a:gs>
                  </a:gsLst>
                  <a:lin ang="5400000" scaled="0"/>
                </a:gradFill>
              </a:rPr>
              <a:t>Suspended</a:t>
            </a:r>
          </a:p>
          <a:p>
            <a:pPr algn="ctr" defTabSz="913924" fontAlgn="base">
              <a:spcBef>
                <a:spcPct val="0"/>
              </a:spcBef>
              <a:spcAft>
                <a:spcPct val="0"/>
              </a:spcAft>
            </a:pPr>
            <a:r>
              <a:rPr lang="en-US" sz="2200" dirty="0">
                <a:gradFill>
                  <a:gsLst>
                    <a:gs pos="0">
                      <a:srgbClr val="FFFFFF"/>
                    </a:gs>
                    <a:gs pos="100000">
                      <a:srgbClr val="FFFFFF"/>
                    </a:gs>
                  </a:gsLst>
                  <a:lin ang="5400000" scaled="0"/>
                </a:gradFill>
              </a:rPr>
              <a:t>app</a:t>
            </a:r>
            <a:endParaRPr lang="en-US" sz="2200" dirty="0">
              <a:gradFill>
                <a:gsLst>
                  <a:gs pos="0">
                    <a:srgbClr val="FFFFFF"/>
                  </a:gs>
                  <a:gs pos="100000">
                    <a:srgbClr val="FFFFFF"/>
                  </a:gs>
                </a:gsLst>
                <a:lin ang="5400000" scaled="0"/>
              </a:gradFill>
            </a:endParaRPr>
          </a:p>
        </p:txBody>
      </p:sp>
      <p:sp>
        <p:nvSpPr>
          <p:cNvPr id="9" name="Right Arrow 8"/>
          <p:cNvSpPr/>
          <p:nvPr/>
        </p:nvSpPr>
        <p:spPr bwMode="auto">
          <a:xfrm>
            <a:off x="2895356" y="3778774"/>
            <a:ext cx="1965008" cy="818748"/>
          </a:xfrm>
          <a:prstGeom prst="rightArrow">
            <a:avLst/>
          </a:pr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sz="2000" dirty="0">
                <a:gradFill>
                  <a:gsLst>
                    <a:gs pos="0">
                      <a:srgbClr val="FFFFFF"/>
                    </a:gs>
                    <a:gs pos="100000">
                      <a:srgbClr val="FFFFFF"/>
                    </a:gs>
                  </a:gsLst>
                  <a:lin ang="5400000" scaled="0"/>
                </a:gradFill>
              </a:rPr>
              <a:t>Suspending</a:t>
            </a:r>
          </a:p>
        </p:txBody>
      </p:sp>
      <p:sp>
        <p:nvSpPr>
          <p:cNvPr id="13" name="Flowchart: Process 12"/>
          <p:cNvSpPr/>
          <p:nvPr/>
        </p:nvSpPr>
        <p:spPr bwMode="auto">
          <a:xfrm>
            <a:off x="9559087" y="3549186"/>
            <a:ext cx="2128749" cy="1896770"/>
          </a:xfrm>
          <a:prstGeom prst="flowChartProcess">
            <a:avLst/>
          </a:prstGeom>
          <a:solidFill>
            <a:schemeClr val="accent3"/>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sz="2200" dirty="0">
                <a:gradFill>
                  <a:gsLst>
                    <a:gs pos="0">
                      <a:srgbClr val="FFFFFF"/>
                    </a:gs>
                    <a:gs pos="100000">
                      <a:srgbClr val="FFFFFF"/>
                    </a:gs>
                  </a:gsLst>
                  <a:lin ang="5400000" scaled="0"/>
                </a:gradFill>
              </a:rPr>
              <a:t>Terminated</a:t>
            </a:r>
          </a:p>
          <a:p>
            <a:pPr algn="ctr" defTabSz="913924" fontAlgn="base">
              <a:spcBef>
                <a:spcPct val="0"/>
              </a:spcBef>
              <a:spcAft>
                <a:spcPct val="0"/>
              </a:spcAft>
            </a:pPr>
            <a:r>
              <a:rPr lang="en-US" sz="2200" dirty="0">
                <a:gradFill>
                  <a:gsLst>
                    <a:gs pos="0">
                      <a:srgbClr val="FFFFFF"/>
                    </a:gs>
                    <a:gs pos="100000">
                      <a:srgbClr val="FFFFFF"/>
                    </a:gs>
                  </a:gsLst>
                  <a:lin ang="5400000" scaled="0"/>
                </a:gradFill>
              </a:rPr>
              <a:t>app</a:t>
            </a:r>
            <a:endParaRPr lang="en-US" sz="2200" dirty="0">
              <a:gradFill>
                <a:gsLst>
                  <a:gs pos="0">
                    <a:srgbClr val="FFFFFF"/>
                  </a:gs>
                  <a:gs pos="100000">
                    <a:srgbClr val="FFFFFF"/>
                  </a:gs>
                </a:gsLst>
                <a:lin ang="5400000" scaled="0"/>
              </a:gradFill>
            </a:endParaRPr>
          </a:p>
        </p:txBody>
      </p:sp>
      <p:sp>
        <p:nvSpPr>
          <p:cNvPr id="14" name="Right Arrow 13"/>
          <p:cNvSpPr/>
          <p:nvPr/>
        </p:nvSpPr>
        <p:spPr bwMode="auto">
          <a:xfrm>
            <a:off x="7439427" y="4113209"/>
            <a:ext cx="1964998" cy="768722"/>
          </a:xfrm>
          <a:prstGeom prst="rightArrow">
            <a:avLst/>
          </a:prstGeom>
          <a:solidFill>
            <a:schemeClr val="accent3"/>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sz="2000" dirty="0">
                <a:gradFill>
                  <a:gsLst>
                    <a:gs pos="0">
                      <a:srgbClr val="FFFFFF"/>
                    </a:gs>
                    <a:gs pos="100000">
                      <a:srgbClr val="FFFFFF"/>
                    </a:gs>
                  </a:gsLst>
                  <a:lin ang="5400000" scaled="0"/>
                </a:gradFill>
              </a:rPr>
              <a:t>Low </a:t>
            </a:r>
            <a:r>
              <a:rPr lang="en-US" sz="2000" dirty="0">
                <a:gradFill>
                  <a:gsLst>
                    <a:gs pos="0">
                      <a:srgbClr val="FFFFFF"/>
                    </a:gs>
                    <a:gs pos="100000">
                      <a:srgbClr val="FFFFFF"/>
                    </a:gs>
                  </a:gsLst>
                  <a:lin ang="5400000" scaled="0"/>
                </a:gradFill>
              </a:rPr>
              <a:t>memory</a:t>
            </a:r>
            <a:endParaRPr lang="en-US" sz="2000" dirty="0">
              <a:gradFill>
                <a:gsLst>
                  <a:gs pos="0">
                    <a:srgbClr val="FFFFFF"/>
                  </a:gs>
                  <a:gs pos="100000">
                    <a:srgbClr val="FFFFFF"/>
                  </a:gs>
                </a:gsLst>
                <a:lin ang="5400000" scaled="0"/>
              </a:gradFill>
            </a:endParaRPr>
          </a:p>
        </p:txBody>
      </p:sp>
      <p:cxnSp>
        <p:nvCxnSpPr>
          <p:cNvPr id="11" name="Straight Connector 10"/>
          <p:cNvCxnSpPr/>
          <p:nvPr/>
        </p:nvCxnSpPr>
        <p:spPr>
          <a:xfrm>
            <a:off x="9981" y="3202195"/>
            <a:ext cx="12187096" cy="0"/>
          </a:xfrm>
          <a:prstGeom prst="line">
            <a:avLst/>
          </a:prstGeom>
          <a:ln w="25400">
            <a:solidFill>
              <a:schemeClr val="tx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16" name="Left Arrow 15"/>
          <p:cNvSpPr/>
          <p:nvPr/>
        </p:nvSpPr>
        <p:spPr bwMode="auto">
          <a:xfrm>
            <a:off x="2854418" y="4508878"/>
            <a:ext cx="1965008" cy="809638"/>
          </a:xfrm>
          <a:prstGeom prst="leftArrow">
            <a:avLst/>
          </a:pr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23" tIns="45711" rIns="91423" bIns="45711" numCol="1" rtlCol="0" anchor="ctr" anchorCtr="0" compatLnSpc="1">
            <a:prstTxWarp prst="textNoShape">
              <a:avLst/>
            </a:prstTxWarp>
          </a:bodyPr>
          <a:lstStyle/>
          <a:p>
            <a:pPr algn="ctr" defTabSz="913924" fontAlgn="base">
              <a:spcBef>
                <a:spcPct val="0"/>
              </a:spcBef>
              <a:spcAft>
                <a:spcPct val="0"/>
              </a:spcAft>
            </a:pPr>
            <a:r>
              <a:rPr lang="en-US" sz="2000" dirty="0">
                <a:gradFill>
                  <a:gsLst>
                    <a:gs pos="0">
                      <a:srgbClr val="FFFFFF"/>
                    </a:gs>
                    <a:gs pos="100000">
                      <a:srgbClr val="FFFFFF"/>
                    </a:gs>
                  </a:gsLst>
                  <a:lin ang="5400000" scaled="0"/>
                </a:gradFill>
              </a:rPr>
              <a:t>Resuming</a:t>
            </a:r>
          </a:p>
        </p:txBody>
      </p:sp>
      <p:sp>
        <p:nvSpPr>
          <p:cNvPr id="3" name="Left-Right Arrow 2"/>
          <p:cNvSpPr/>
          <p:nvPr/>
        </p:nvSpPr>
        <p:spPr bwMode="auto">
          <a:xfrm>
            <a:off x="493345" y="1412044"/>
            <a:ext cx="11205310" cy="1419339"/>
          </a:xfrm>
          <a:prstGeom prst="leftRightArrow">
            <a:avLst/>
          </a:prstGeom>
          <a:solidFill>
            <a:srgbClr val="D83B0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r>
              <a:rPr lang="en-US" sz="1961" dirty="0">
                <a:gradFill>
                  <a:gsLst>
                    <a:gs pos="16814">
                      <a:srgbClr val="FFFFFF"/>
                    </a:gs>
                    <a:gs pos="46000">
                      <a:srgbClr val="FFFFFF"/>
                    </a:gs>
                  </a:gsLst>
                  <a:lin ang="5400000" scaled="0"/>
                </a:gradFill>
              </a:rPr>
              <a:t>Background task executes</a:t>
            </a:r>
            <a:endParaRPr lang="en-US" sz="1961" dirty="0">
              <a:gradFill>
                <a:gsLst>
                  <a:gs pos="16814">
                    <a:srgbClr val="FFFFFF"/>
                  </a:gs>
                  <a:gs pos="46000">
                    <a:srgbClr val="FFFFFF"/>
                  </a:gs>
                </a:gsLst>
                <a:lin ang="5400000" scaled="0"/>
              </a:gradFill>
            </a:endParaRPr>
          </a:p>
        </p:txBody>
      </p:sp>
    </p:spTree>
    <p:extLst>
      <p:ext uri="{BB962C8B-B14F-4D97-AF65-F5344CB8AC3E}">
        <p14:creationId xmlns:p14="http://schemas.microsoft.com/office/powerpoint/2010/main" val="41431677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par>
                          <p:cTn id="8" fill="hold">
                            <p:stCondLst>
                              <p:cond delay="500"/>
                            </p:stCondLst>
                            <p:childTnLst>
                              <p:par>
                                <p:cTn id="9" presetID="6" presetClass="entr" presetSubtype="32"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circle(out)">
                                      <p:cBhvr>
                                        <p:cTn id="11"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Predictable behavior </a:t>
            </a:r>
            <a:br>
              <a:rPr lang="en-US" dirty="0" smtClean="0"/>
            </a:br>
            <a:r>
              <a:rPr lang="en-US" dirty="0" smtClean="0"/>
              <a:t>on every Windows device</a:t>
            </a:r>
            <a:endParaRPr lang="en-US" dirty="0"/>
          </a:p>
        </p:txBody>
      </p:sp>
    </p:spTree>
    <p:extLst>
      <p:ext uri="{BB962C8B-B14F-4D97-AF65-F5344CB8AC3E}">
        <p14:creationId xmlns:p14="http://schemas.microsoft.com/office/powerpoint/2010/main" val="34947812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mtClean="0"/>
              <a:t>Application Lifetime</a:t>
            </a:r>
            <a:br>
              <a:rPr lang="en-US" smtClean="0"/>
            </a:br>
            <a:endParaRPr lang="en-US" dirty="0"/>
          </a:p>
        </p:txBody>
      </p:sp>
      <p:sp>
        <p:nvSpPr>
          <p:cNvPr id="41" name="Freeform 40"/>
          <p:cNvSpPr/>
          <p:nvPr/>
        </p:nvSpPr>
        <p:spPr bwMode="auto">
          <a:xfrm>
            <a:off x="1733550" y="2968804"/>
            <a:ext cx="2276475" cy="2516187"/>
          </a:xfrm>
          <a:custGeom>
            <a:avLst/>
            <a:gdLst>
              <a:gd name="connsiteX0" fmla="*/ 0 w 2276475"/>
              <a:gd name="connsiteY0" fmla="*/ 2505075 h 2505075"/>
              <a:gd name="connsiteX1" fmla="*/ 847725 w 2276475"/>
              <a:gd name="connsiteY1" fmla="*/ 0 h 2505075"/>
              <a:gd name="connsiteX2" fmla="*/ 2276475 w 2276475"/>
              <a:gd name="connsiteY2" fmla="*/ 9525 h 2505075"/>
              <a:gd name="connsiteX3" fmla="*/ 2276475 w 2276475"/>
              <a:gd name="connsiteY3" fmla="*/ 2495550 h 2505075"/>
              <a:gd name="connsiteX4" fmla="*/ 0 w 2276475"/>
              <a:gd name="connsiteY4" fmla="*/ 2505075 h 250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6475" h="2505075">
                <a:moveTo>
                  <a:pt x="0" y="2505075"/>
                </a:moveTo>
                <a:lnTo>
                  <a:pt x="847725" y="0"/>
                </a:lnTo>
                <a:lnTo>
                  <a:pt x="2276475" y="9525"/>
                </a:lnTo>
                <a:lnTo>
                  <a:pt x="2276475" y="2495550"/>
                </a:lnTo>
                <a:lnTo>
                  <a:pt x="0" y="2505075"/>
                </a:lnTo>
                <a:close/>
              </a:path>
            </a:pathLst>
          </a:cu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42" name="Freeform 41"/>
          <p:cNvSpPr/>
          <p:nvPr/>
        </p:nvSpPr>
        <p:spPr bwMode="auto">
          <a:xfrm>
            <a:off x="4010025" y="2978330"/>
            <a:ext cx="228600" cy="2490786"/>
          </a:xfrm>
          <a:custGeom>
            <a:avLst/>
            <a:gdLst>
              <a:gd name="connsiteX0" fmla="*/ 0 w 228600"/>
              <a:gd name="connsiteY0" fmla="*/ 2486025 h 2486025"/>
              <a:gd name="connsiteX1" fmla="*/ 0 w 228600"/>
              <a:gd name="connsiteY1" fmla="*/ 0 h 2486025"/>
              <a:gd name="connsiteX2" fmla="*/ 228600 w 228600"/>
              <a:gd name="connsiteY2" fmla="*/ 1085850 h 2486025"/>
              <a:gd name="connsiteX3" fmla="*/ 228600 w 228600"/>
              <a:gd name="connsiteY3" fmla="*/ 2486025 h 2486025"/>
              <a:gd name="connsiteX4" fmla="*/ 0 w 228600"/>
              <a:gd name="connsiteY4" fmla="*/ 2486025 h 2486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486025">
                <a:moveTo>
                  <a:pt x="0" y="2486025"/>
                </a:moveTo>
                <a:lnTo>
                  <a:pt x="0" y="0"/>
                </a:lnTo>
                <a:lnTo>
                  <a:pt x="228600" y="1085850"/>
                </a:lnTo>
                <a:lnTo>
                  <a:pt x="228600" y="2486025"/>
                </a:lnTo>
                <a:lnTo>
                  <a:pt x="0" y="2486025"/>
                </a:lnTo>
                <a:close/>
              </a:path>
            </a:pathLst>
          </a:cu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ln w="0"/>
              <a:solidFill>
                <a:schemeClr val="tx1"/>
              </a:solidFill>
              <a:effectLst>
                <a:outerShdw blurRad="38100" dist="19050" dir="2700000" algn="tl" rotWithShape="0">
                  <a:schemeClr val="dk1">
                    <a:alpha val="40000"/>
                  </a:schemeClr>
                </a:outerShdw>
              </a:effectLst>
            </a:endParaRPr>
          </a:p>
        </p:txBody>
      </p:sp>
      <p:sp>
        <p:nvSpPr>
          <p:cNvPr id="43" name="Rectangle 42"/>
          <p:cNvSpPr/>
          <p:nvPr/>
        </p:nvSpPr>
        <p:spPr bwMode="auto">
          <a:xfrm>
            <a:off x="4237037" y="4037191"/>
            <a:ext cx="1600200" cy="1433513"/>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45" name="Freeform 44"/>
          <p:cNvSpPr/>
          <p:nvPr/>
        </p:nvSpPr>
        <p:spPr bwMode="auto">
          <a:xfrm>
            <a:off x="5835650" y="2978329"/>
            <a:ext cx="1676400" cy="2506662"/>
          </a:xfrm>
          <a:custGeom>
            <a:avLst/>
            <a:gdLst>
              <a:gd name="connsiteX0" fmla="*/ 0 w 1676400"/>
              <a:gd name="connsiteY0" fmla="*/ 2482850 h 2489200"/>
              <a:gd name="connsiteX1" fmla="*/ 0 w 1676400"/>
              <a:gd name="connsiteY1" fmla="*/ 1066800 h 2489200"/>
              <a:gd name="connsiteX2" fmla="*/ 241300 w 1676400"/>
              <a:gd name="connsiteY2" fmla="*/ 0 h 2489200"/>
              <a:gd name="connsiteX3" fmla="*/ 1676400 w 1676400"/>
              <a:gd name="connsiteY3" fmla="*/ 0 h 2489200"/>
              <a:gd name="connsiteX4" fmla="*/ 1676400 w 1676400"/>
              <a:gd name="connsiteY4" fmla="*/ 2489200 h 2489200"/>
              <a:gd name="connsiteX5" fmla="*/ 0 w 1676400"/>
              <a:gd name="connsiteY5" fmla="*/ 2482850 h 248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6400" h="2489200">
                <a:moveTo>
                  <a:pt x="0" y="2482850"/>
                </a:moveTo>
                <a:lnTo>
                  <a:pt x="0" y="1066800"/>
                </a:lnTo>
                <a:lnTo>
                  <a:pt x="241300" y="0"/>
                </a:lnTo>
                <a:lnTo>
                  <a:pt x="1676400" y="0"/>
                </a:lnTo>
                <a:lnTo>
                  <a:pt x="1676400" y="2489200"/>
                </a:lnTo>
                <a:lnTo>
                  <a:pt x="0" y="2482850"/>
                </a:lnTo>
                <a:close/>
              </a:path>
            </a:pathLst>
          </a:cu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46" name="Freeform 45"/>
          <p:cNvSpPr/>
          <p:nvPr/>
        </p:nvSpPr>
        <p:spPr bwMode="auto">
          <a:xfrm>
            <a:off x="7513637" y="2978329"/>
            <a:ext cx="228600" cy="2506662"/>
          </a:xfrm>
          <a:custGeom>
            <a:avLst/>
            <a:gdLst>
              <a:gd name="connsiteX0" fmla="*/ 0 w 228600"/>
              <a:gd name="connsiteY0" fmla="*/ 2486025 h 2486025"/>
              <a:gd name="connsiteX1" fmla="*/ 0 w 228600"/>
              <a:gd name="connsiteY1" fmla="*/ 0 h 2486025"/>
              <a:gd name="connsiteX2" fmla="*/ 228600 w 228600"/>
              <a:gd name="connsiteY2" fmla="*/ 1085850 h 2486025"/>
              <a:gd name="connsiteX3" fmla="*/ 228600 w 228600"/>
              <a:gd name="connsiteY3" fmla="*/ 2486025 h 2486025"/>
              <a:gd name="connsiteX4" fmla="*/ 0 w 228600"/>
              <a:gd name="connsiteY4" fmla="*/ 2486025 h 2486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2486025">
                <a:moveTo>
                  <a:pt x="0" y="2486025"/>
                </a:moveTo>
                <a:lnTo>
                  <a:pt x="0" y="0"/>
                </a:lnTo>
                <a:lnTo>
                  <a:pt x="228600" y="1085850"/>
                </a:lnTo>
                <a:lnTo>
                  <a:pt x="228600" y="2486025"/>
                </a:lnTo>
                <a:lnTo>
                  <a:pt x="0" y="2486025"/>
                </a:lnTo>
                <a:close/>
              </a:path>
            </a:pathLst>
          </a:cu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ln w="0"/>
              <a:solidFill>
                <a:schemeClr val="tx1"/>
              </a:solidFill>
              <a:effectLst>
                <a:outerShdw blurRad="38100" dist="19050" dir="2700000" algn="tl" rotWithShape="0">
                  <a:schemeClr val="dk1">
                    <a:alpha val="40000"/>
                  </a:schemeClr>
                </a:outerShdw>
              </a:effectLst>
            </a:endParaRPr>
          </a:p>
        </p:txBody>
      </p:sp>
      <p:sp>
        <p:nvSpPr>
          <p:cNvPr id="47" name="Rectangle 46"/>
          <p:cNvSpPr/>
          <p:nvPr/>
        </p:nvSpPr>
        <p:spPr bwMode="auto">
          <a:xfrm>
            <a:off x="7742237" y="4037191"/>
            <a:ext cx="1905000" cy="1447800"/>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49" name="Title 2"/>
          <p:cNvSpPr txBox="1">
            <a:spLocks/>
          </p:cNvSpPr>
          <p:nvPr/>
        </p:nvSpPr>
        <p:spPr>
          <a:xfrm>
            <a:off x="274639" y="295275"/>
            <a:ext cx="11889564" cy="917575"/>
          </a:xfrm>
          <a:prstGeom prst="rect">
            <a:avLst/>
          </a:prstGeom>
        </p:spPr>
        <p:txBody>
          <a:bodyPr vert="horz" wrap="none" lIns="182880" tIns="146304" rIns="182880" bIns="146304" rtlCol="0" anchor="t" anchorCtr="0">
            <a:noAutofit/>
          </a:bodyPr>
          <a:lst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a:lstStyle>
          <a:p>
            <a:endParaRPr lang="en-US" dirty="0"/>
          </a:p>
        </p:txBody>
      </p:sp>
      <p:cxnSp>
        <p:nvCxnSpPr>
          <p:cNvPr id="50" name="Straight Arrow Connector 49"/>
          <p:cNvCxnSpPr/>
          <p:nvPr/>
        </p:nvCxnSpPr>
        <p:spPr>
          <a:xfrm flipV="1">
            <a:off x="1417637" y="2284591"/>
            <a:ext cx="0" cy="320040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1417637" y="5477053"/>
            <a:ext cx="9753600" cy="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V="1">
            <a:off x="1722437" y="2970391"/>
            <a:ext cx="838200" cy="25146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2560637" y="2970391"/>
            <a:ext cx="14478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4008437" y="2970391"/>
            <a:ext cx="225932" cy="10668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4234369" y="4037191"/>
            <a:ext cx="1602868"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5837237" y="2970391"/>
            <a:ext cx="228600" cy="10668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6065837" y="2970391"/>
            <a:ext cx="14478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7513637" y="2970391"/>
            <a:ext cx="228600" cy="10668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739569" y="4037191"/>
            <a:ext cx="1907668"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9647237" y="4037191"/>
            <a:ext cx="0" cy="143351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722437" y="1998841"/>
            <a:ext cx="93726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1722437" y="1846435"/>
            <a:ext cx="0" cy="1524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4008437" y="1846435"/>
            <a:ext cx="0" cy="1524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4234369" y="1846435"/>
            <a:ext cx="0" cy="1524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5849937" y="1846435"/>
            <a:ext cx="0" cy="1524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6053137" y="1846435"/>
            <a:ext cx="0" cy="1524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7437437" y="1846435"/>
            <a:ext cx="0" cy="1524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9571037" y="1846435"/>
            <a:ext cx="0" cy="1524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7690356" y="1846435"/>
            <a:ext cx="0" cy="1524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2213015" y="1446391"/>
            <a:ext cx="1218923" cy="544765"/>
          </a:xfrm>
          <a:prstGeom prst="rect">
            <a:avLst/>
          </a:prstGeom>
          <a:noFill/>
        </p:spPr>
        <p:txBody>
          <a:bodyPr wrap="none" lIns="182880" tIns="146304" rIns="182880" bIns="146304" rtlCol="0">
            <a:spAutoFit/>
          </a:bodyPr>
          <a:lstStyle/>
          <a:p>
            <a:pPr algn="ctr">
              <a:lnSpc>
                <a:spcPct val="90000"/>
              </a:lnSpc>
              <a:spcAft>
                <a:spcPts val="600"/>
              </a:spcAft>
            </a:pPr>
            <a:r>
              <a:rPr lang="en-US" dirty="0" smtClean="0">
                <a:solidFill>
                  <a:schemeClr val="accent5"/>
                </a:solidFill>
              </a:rPr>
              <a:t>Running</a:t>
            </a:r>
          </a:p>
        </p:txBody>
      </p:sp>
      <p:sp>
        <p:nvSpPr>
          <p:cNvPr id="88" name="TextBox 87"/>
          <p:cNvSpPr txBox="1"/>
          <p:nvPr/>
        </p:nvSpPr>
        <p:spPr>
          <a:xfrm>
            <a:off x="4355134" y="1446391"/>
            <a:ext cx="1499448" cy="544765"/>
          </a:xfrm>
          <a:prstGeom prst="rect">
            <a:avLst/>
          </a:prstGeom>
          <a:noFill/>
        </p:spPr>
        <p:txBody>
          <a:bodyPr wrap="none" lIns="182880" tIns="146304" rIns="182880" bIns="146304" rtlCol="0">
            <a:spAutoFit/>
          </a:bodyPr>
          <a:lstStyle/>
          <a:p>
            <a:pPr algn="ctr">
              <a:lnSpc>
                <a:spcPct val="90000"/>
              </a:lnSpc>
              <a:spcAft>
                <a:spcPts val="600"/>
              </a:spcAft>
            </a:pPr>
            <a:r>
              <a:rPr lang="en-US" dirty="0" smtClean="0">
                <a:solidFill>
                  <a:schemeClr val="accent5"/>
                </a:solidFill>
              </a:rPr>
              <a:t>Suspended</a:t>
            </a:r>
          </a:p>
        </p:txBody>
      </p:sp>
      <p:sp>
        <p:nvSpPr>
          <p:cNvPr id="89" name="TextBox 88"/>
          <p:cNvSpPr txBox="1"/>
          <p:nvPr/>
        </p:nvSpPr>
        <p:spPr>
          <a:xfrm>
            <a:off x="6166328" y="1446391"/>
            <a:ext cx="1218923" cy="544765"/>
          </a:xfrm>
          <a:prstGeom prst="rect">
            <a:avLst/>
          </a:prstGeom>
          <a:noFill/>
        </p:spPr>
        <p:txBody>
          <a:bodyPr wrap="none" lIns="182880" tIns="146304" rIns="182880" bIns="146304" rtlCol="0">
            <a:spAutoFit/>
          </a:bodyPr>
          <a:lstStyle/>
          <a:p>
            <a:pPr algn="ctr">
              <a:lnSpc>
                <a:spcPct val="90000"/>
              </a:lnSpc>
              <a:spcAft>
                <a:spcPts val="600"/>
              </a:spcAft>
            </a:pPr>
            <a:r>
              <a:rPr lang="en-US" dirty="0" smtClean="0">
                <a:solidFill>
                  <a:schemeClr val="accent5"/>
                </a:solidFill>
              </a:rPr>
              <a:t>Running</a:t>
            </a:r>
          </a:p>
        </p:txBody>
      </p:sp>
      <p:sp>
        <p:nvSpPr>
          <p:cNvPr id="90" name="TextBox 89"/>
          <p:cNvSpPr txBox="1"/>
          <p:nvPr/>
        </p:nvSpPr>
        <p:spPr>
          <a:xfrm>
            <a:off x="7880415" y="1446391"/>
            <a:ext cx="1499448" cy="544765"/>
          </a:xfrm>
          <a:prstGeom prst="rect">
            <a:avLst/>
          </a:prstGeom>
          <a:noFill/>
        </p:spPr>
        <p:txBody>
          <a:bodyPr wrap="none" lIns="182880" tIns="146304" rIns="182880" bIns="146304" rtlCol="0">
            <a:spAutoFit/>
          </a:bodyPr>
          <a:lstStyle/>
          <a:p>
            <a:pPr algn="ctr">
              <a:lnSpc>
                <a:spcPct val="90000"/>
              </a:lnSpc>
              <a:spcAft>
                <a:spcPts val="600"/>
              </a:spcAft>
            </a:pPr>
            <a:r>
              <a:rPr lang="en-US" dirty="0" smtClean="0">
                <a:solidFill>
                  <a:schemeClr val="accent5"/>
                </a:solidFill>
              </a:rPr>
              <a:t>Suspended</a:t>
            </a:r>
          </a:p>
        </p:txBody>
      </p:sp>
      <p:sp>
        <p:nvSpPr>
          <p:cNvPr id="91" name="TextBox 90"/>
          <p:cNvSpPr txBox="1"/>
          <p:nvPr/>
        </p:nvSpPr>
        <p:spPr>
          <a:xfrm>
            <a:off x="9655873" y="1446391"/>
            <a:ext cx="1667764" cy="544765"/>
          </a:xfrm>
          <a:prstGeom prst="rect">
            <a:avLst/>
          </a:prstGeom>
          <a:noFill/>
        </p:spPr>
        <p:txBody>
          <a:bodyPr wrap="none" lIns="182880" tIns="146304" rIns="182880" bIns="146304" rtlCol="0">
            <a:spAutoFit/>
          </a:bodyPr>
          <a:lstStyle/>
          <a:p>
            <a:pPr algn="ctr">
              <a:lnSpc>
                <a:spcPct val="90000"/>
              </a:lnSpc>
              <a:spcAft>
                <a:spcPts val="600"/>
              </a:spcAft>
            </a:pPr>
            <a:r>
              <a:rPr lang="en-US" dirty="0" smtClean="0">
                <a:solidFill>
                  <a:schemeClr val="accent5"/>
                </a:solidFill>
              </a:rPr>
              <a:t>Not Running</a:t>
            </a:r>
          </a:p>
        </p:txBody>
      </p:sp>
      <p:sp>
        <p:nvSpPr>
          <p:cNvPr id="92" name="TextBox 91"/>
          <p:cNvSpPr txBox="1"/>
          <p:nvPr/>
        </p:nvSpPr>
        <p:spPr>
          <a:xfrm>
            <a:off x="1112837" y="6018391"/>
            <a:ext cx="1238159" cy="517065"/>
          </a:xfrm>
          <a:prstGeom prst="rect">
            <a:avLst/>
          </a:prstGeom>
          <a:noFill/>
        </p:spPr>
        <p:txBody>
          <a:bodyPr wrap="none" lIns="182880" tIns="146304" rIns="182880" bIns="146304" rtlCol="0">
            <a:spAutoFit/>
          </a:bodyPr>
          <a:lstStyle/>
          <a:p>
            <a:pPr>
              <a:lnSpc>
                <a:spcPct val="90000"/>
              </a:lnSpc>
              <a:spcAft>
                <a:spcPts val="600"/>
              </a:spcAft>
            </a:pPr>
            <a:r>
              <a:rPr lang="en-US" sz="1600" dirty="0" smtClean="0">
                <a:solidFill>
                  <a:schemeClr val="tx2"/>
                </a:solidFill>
              </a:rPr>
              <a:t>Launched</a:t>
            </a:r>
          </a:p>
        </p:txBody>
      </p:sp>
      <p:sp>
        <p:nvSpPr>
          <p:cNvPr id="93" name="TextBox 92"/>
          <p:cNvSpPr txBox="1"/>
          <p:nvPr/>
        </p:nvSpPr>
        <p:spPr>
          <a:xfrm>
            <a:off x="3246437" y="6018391"/>
            <a:ext cx="1392048" cy="738664"/>
          </a:xfrm>
          <a:prstGeom prst="rect">
            <a:avLst/>
          </a:prstGeom>
          <a:noFill/>
        </p:spPr>
        <p:txBody>
          <a:bodyPr wrap="none" lIns="182880" tIns="146304" rIns="182880" bIns="146304" rtlCol="0">
            <a:spAutoFit/>
          </a:bodyPr>
          <a:lstStyle/>
          <a:p>
            <a:pPr>
              <a:lnSpc>
                <a:spcPct val="90000"/>
              </a:lnSpc>
              <a:spcAft>
                <a:spcPts val="600"/>
              </a:spcAft>
            </a:pPr>
            <a:r>
              <a:rPr lang="en-US" sz="1600" dirty="0" smtClean="0">
                <a:solidFill>
                  <a:schemeClr val="tx2"/>
                </a:solidFill>
              </a:rPr>
              <a:t>Suspended</a:t>
            </a:r>
            <a:r>
              <a:rPr lang="en-US" sz="1600" dirty="0">
                <a:solidFill>
                  <a:schemeClr val="tx2"/>
                </a:solidFill>
              </a:rPr>
              <a:t/>
            </a:r>
            <a:br>
              <a:rPr lang="en-US" sz="1600" dirty="0">
                <a:solidFill>
                  <a:schemeClr val="tx2"/>
                </a:solidFill>
              </a:rPr>
            </a:br>
            <a:r>
              <a:rPr lang="en-US" sz="1600" dirty="0" smtClean="0"/>
              <a:t>(5 seconds)</a:t>
            </a:r>
          </a:p>
        </p:txBody>
      </p:sp>
      <p:sp>
        <p:nvSpPr>
          <p:cNvPr id="94" name="TextBox 93"/>
          <p:cNvSpPr txBox="1"/>
          <p:nvPr/>
        </p:nvSpPr>
        <p:spPr>
          <a:xfrm>
            <a:off x="5289414" y="6018391"/>
            <a:ext cx="1208792" cy="517065"/>
          </a:xfrm>
          <a:prstGeom prst="rect">
            <a:avLst/>
          </a:prstGeom>
          <a:noFill/>
        </p:spPr>
        <p:txBody>
          <a:bodyPr wrap="none" lIns="182880" tIns="146304" rIns="182880" bIns="146304" rtlCol="0">
            <a:spAutoFit/>
          </a:bodyPr>
          <a:lstStyle/>
          <a:p>
            <a:pPr>
              <a:lnSpc>
                <a:spcPct val="90000"/>
              </a:lnSpc>
              <a:spcAft>
                <a:spcPts val="600"/>
              </a:spcAft>
            </a:pPr>
            <a:r>
              <a:rPr lang="en-US" sz="1600" dirty="0" smtClean="0">
                <a:solidFill>
                  <a:schemeClr val="tx2"/>
                </a:solidFill>
              </a:rPr>
              <a:t>Activated</a:t>
            </a:r>
          </a:p>
        </p:txBody>
      </p:sp>
      <p:sp>
        <p:nvSpPr>
          <p:cNvPr id="95" name="TextBox 94"/>
          <p:cNvSpPr txBox="1"/>
          <p:nvPr/>
        </p:nvSpPr>
        <p:spPr>
          <a:xfrm>
            <a:off x="6827837" y="6018391"/>
            <a:ext cx="1392048" cy="738664"/>
          </a:xfrm>
          <a:prstGeom prst="rect">
            <a:avLst/>
          </a:prstGeom>
          <a:noFill/>
        </p:spPr>
        <p:txBody>
          <a:bodyPr wrap="none" lIns="182880" tIns="146304" rIns="182880" bIns="146304" rtlCol="0">
            <a:spAutoFit/>
          </a:bodyPr>
          <a:lstStyle/>
          <a:p>
            <a:pPr>
              <a:lnSpc>
                <a:spcPct val="90000"/>
              </a:lnSpc>
              <a:spcAft>
                <a:spcPts val="600"/>
              </a:spcAft>
            </a:pPr>
            <a:r>
              <a:rPr lang="en-US" sz="1600" dirty="0">
                <a:solidFill>
                  <a:schemeClr val="tx2"/>
                </a:solidFill>
              </a:rPr>
              <a:t>Suspended</a:t>
            </a:r>
            <a:br>
              <a:rPr lang="en-US" sz="1600" dirty="0">
                <a:solidFill>
                  <a:schemeClr val="tx2"/>
                </a:solidFill>
              </a:rPr>
            </a:br>
            <a:r>
              <a:rPr lang="en-US" sz="1600" dirty="0"/>
              <a:t>(5 seconds)</a:t>
            </a:r>
          </a:p>
        </p:txBody>
      </p:sp>
      <p:sp>
        <p:nvSpPr>
          <p:cNvPr id="96" name="TextBox 95"/>
          <p:cNvSpPr txBox="1"/>
          <p:nvPr/>
        </p:nvSpPr>
        <p:spPr>
          <a:xfrm rot="16200000">
            <a:off x="177893" y="3492546"/>
            <a:ext cx="1519775"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solidFill>
                  <a:schemeClr val="bg2">
                    <a:lumMod val="20000"/>
                    <a:lumOff val="80000"/>
                  </a:schemeClr>
                </a:solidFill>
              </a:rPr>
              <a:t>Memory</a:t>
            </a:r>
          </a:p>
        </p:txBody>
      </p:sp>
      <p:grpSp>
        <p:nvGrpSpPr>
          <p:cNvPr id="97" name="Group 96"/>
          <p:cNvGrpSpPr/>
          <p:nvPr/>
        </p:nvGrpSpPr>
        <p:grpSpPr>
          <a:xfrm>
            <a:off x="1722437" y="5713591"/>
            <a:ext cx="7937500" cy="381000"/>
            <a:chOff x="1722437" y="5935662"/>
            <a:chExt cx="7937500" cy="533400"/>
          </a:xfrm>
        </p:grpSpPr>
        <p:cxnSp>
          <p:nvCxnSpPr>
            <p:cNvPr id="98" name="Straight Arrow Connector 97"/>
            <p:cNvCxnSpPr/>
            <p:nvPr/>
          </p:nvCxnSpPr>
          <p:spPr>
            <a:xfrm flipV="1">
              <a:off x="1722437" y="5935662"/>
              <a:ext cx="0" cy="53340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99" name="Straight Arrow Connector 98"/>
            <p:cNvCxnSpPr/>
            <p:nvPr/>
          </p:nvCxnSpPr>
          <p:spPr>
            <a:xfrm flipV="1">
              <a:off x="3932237" y="5935662"/>
              <a:ext cx="0" cy="53340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100" name="Straight Arrow Connector 99"/>
            <p:cNvCxnSpPr/>
            <p:nvPr/>
          </p:nvCxnSpPr>
          <p:spPr>
            <a:xfrm flipV="1">
              <a:off x="5837237" y="5935662"/>
              <a:ext cx="0" cy="53340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101" name="Straight Arrow Connector 100"/>
            <p:cNvCxnSpPr/>
            <p:nvPr/>
          </p:nvCxnSpPr>
          <p:spPr>
            <a:xfrm flipV="1">
              <a:off x="7526337" y="5935662"/>
              <a:ext cx="0" cy="53340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cxnSp>
          <p:nvCxnSpPr>
            <p:cNvPr id="102" name="Straight Arrow Connector 101"/>
            <p:cNvCxnSpPr/>
            <p:nvPr/>
          </p:nvCxnSpPr>
          <p:spPr>
            <a:xfrm flipV="1">
              <a:off x="9659937" y="5935662"/>
              <a:ext cx="0" cy="533400"/>
            </a:xfrm>
            <a:prstGeom prst="straightConnector1">
              <a:avLst/>
            </a:prstGeom>
            <a:ln>
              <a:headEnd type="none"/>
              <a:tailEnd type="triangle"/>
            </a:ln>
          </p:spPr>
          <p:style>
            <a:lnRef idx="1">
              <a:schemeClr val="accent6"/>
            </a:lnRef>
            <a:fillRef idx="0">
              <a:schemeClr val="accent6"/>
            </a:fillRef>
            <a:effectRef idx="0">
              <a:schemeClr val="accent6"/>
            </a:effectRef>
            <a:fontRef idx="minor">
              <a:schemeClr val="tx1"/>
            </a:fontRef>
          </p:style>
        </p:cxnSp>
      </p:grpSp>
      <p:sp>
        <p:nvSpPr>
          <p:cNvPr id="103" name="TextBox 102"/>
          <p:cNvSpPr txBox="1"/>
          <p:nvPr/>
        </p:nvSpPr>
        <p:spPr>
          <a:xfrm>
            <a:off x="8961437" y="6018391"/>
            <a:ext cx="1375313" cy="738664"/>
          </a:xfrm>
          <a:prstGeom prst="rect">
            <a:avLst/>
          </a:prstGeom>
          <a:noFill/>
        </p:spPr>
        <p:txBody>
          <a:bodyPr wrap="none" lIns="182880" tIns="146304" rIns="182880" bIns="146304" rtlCol="0">
            <a:spAutoFit/>
          </a:bodyPr>
          <a:lstStyle/>
          <a:p>
            <a:pPr algn="ctr">
              <a:lnSpc>
                <a:spcPct val="90000"/>
              </a:lnSpc>
              <a:spcAft>
                <a:spcPts val="600"/>
              </a:spcAft>
            </a:pPr>
            <a:r>
              <a:rPr lang="en-US" sz="1600" dirty="0" smtClean="0">
                <a:solidFill>
                  <a:schemeClr val="tx2"/>
                </a:solidFill>
              </a:rPr>
              <a:t>Terminated</a:t>
            </a:r>
            <a:br>
              <a:rPr lang="en-US" sz="1600" dirty="0" smtClean="0">
                <a:solidFill>
                  <a:schemeClr val="tx2"/>
                </a:solidFill>
              </a:rPr>
            </a:br>
            <a:r>
              <a:rPr lang="en-US" sz="1600" dirty="0" smtClean="0"/>
              <a:t>(no event)</a:t>
            </a:r>
          </a:p>
        </p:txBody>
      </p:sp>
    </p:spTree>
    <p:extLst>
      <p:ext uri="{BB962C8B-B14F-4D97-AF65-F5344CB8AC3E}">
        <p14:creationId xmlns:p14="http://schemas.microsoft.com/office/powerpoint/2010/main" val="15568408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Desktop-family apps suspend </a:t>
            </a:r>
            <a:br>
              <a:rPr lang="en-US" dirty="0" smtClean="0"/>
            </a:br>
            <a:r>
              <a:rPr lang="en-US" dirty="0" smtClean="0"/>
              <a:t>when they are minimized</a:t>
            </a:r>
            <a:endParaRPr lang="en-US" dirty="0"/>
          </a:p>
        </p:txBody>
      </p:sp>
    </p:spTree>
    <p:extLst>
      <p:ext uri="{BB962C8B-B14F-4D97-AF65-F5344CB8AC3E}">
        <p14:creationId xmlns:p14="http://schemas.microsoft.com/office/powerpoint/2010/main" val="110311172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Handling suspension</a:t>
            </a:r>
            <a:endParaRPr lang="en-US" dirty="0"/>
          </a:p>
        </p:txBody>
      </p:sp>
      <p:sp>
        <p:nvSpPr>
          <p:cNvPr id="5" name="Text Placeholder 4"/>
          <p:cNvSpPr>
            <a:spLocks noGrp="1"/>
          </p:cNvSpPr>
          <p:nvPr>
            <p:ph type="body" sz="quarter" idx="4294967295"/>
          </p:nvPr>
        </p:nvSpPr>
        <p:spPr>
          <a:xfrm>
            <a:off x="269238" y="1196975"/>
            <a:ext cx="11383011" cy="4116388"/>
          </a:xfrm>
        </p:spPr>
        <p:txBody>
          <a:bodyPr/>
          <a:lstStyle/>
          <a:p>
            <a:pPr>
              <a:spcBef>
                <a:spcPts val="400"/>
              </a:spcBef>
            </a:pPr>
            <a:endParaRPr lang="en-US" sz="2000" dirty="0">
              <a:solidFill>
                <a:srgbClr val="0000FF"/>
              </a:solidFill>
              <a:highlight>
                <a:srgbClr val="FFFFFF"/>
              </a:highlight>
            </a:endParaRPr>
          </a:p>
          <a:p>
            <a:pPr>
              <a:spcBef>
                <a:spcPts val="400"/>
              </a:spcBef>
            </a:pPr>
            <a:r>
              <a:rPr lang="en-US" sz="2000" dirty="0">
                <a:solidFill>
                  <a:srgbClr val="0000FF"/>
                </a:solidFill>
                <a:highlight>
                  <a:srgbClr val="FFFFFF"/>
                </a:highlight>
              </a:rPr>
              <a:t>public</a:t>
            </a:r>
            <a:r>
              <a:rPr lang="en-US" sz="2000" dirty="0">
                <a:solidFill>
                  <a:srgbClr val="000000"/>
                </a:solidFill>
                <a:highlight>
                  <a:srgbClr val="FFFFFF"/>
                </a:highlight>
              </a:rPr>
              <a:t> </a:t>
            </a:r>
            <a:r>
              <a:rPr lang="en-US" sz="2000" dirty="0">
                <a:solidFill>
                  <a:srgbClr val="000000"/>
                </a:solidFill>
                <a:highlight>
                  <a:srgbClr val="FFFFFF"/>
                </a:highlight>
              </a:rPr>
              <a:t>App()</a:t>
            </a:r>
          </a:p>
          <a:p>
            <a:pPr>
              <a:spcBef>
                <a:spcPts val="400"/>
              </a:spcBef>
            </a:pPr>
            <a:r>
              <a:rPr lang="en-US" sz="2000" dirty="0">
                <a:solidFill>
                  <a:srgbClr val="000000"/>
                </a:solidFill>
                <a:highlight>
                  <a:srgbClr val="FFFFFF"/>
                </a:highlight>
              </a:rPr>
              <a:t>{</a:t>
            </a:r>
          </a:p>
          <a:p>
            <a:pPr>
              <a:spcBef>
                <a:spcPts val="400"/>
              </a:spcBef>
            </a:pPr>
            <a:r>
              <a:rPr lang="en-US" sz="2000" dirty="0">
                <a:solidFill>
                  <a:srgbClr val="000000"/>
                </a:solidFill>
                <a:highlight>
                  <a:srgbClr val="FFFFFF"/>
                </a:highlight>
              </a:rPr>
              <a:t>    </a:t>
            </a:r>
            <a:r>
              <a:rPr lang="en-US" sz="2000" dirty="0" err="1">
                <a:solidFill>
                  <a:srgbClr val="0000FF"/>
                </a:solidFill>
                <a:highlight>
                  <a:srgbClr val="FFFFFF"/>
                </a:highlight>
              </a:rPr>
              <a:t>this</a:t>
            </a:r>
            <a:r>
              <a:rPr lang="en-US" sz="2000" dirty="0" err="1">
                <a:solidFill>
                  <a:srgbClr val="000000"/>
                </a:solidFill>
                <a:highlight>
                  <a:srgbClr val="FFFFFF"/>
                </a:highlight>
              </a:rPr>
              <a:t>.InitializeComponent</a:t>
            </a:r>
            <a:r>
              <a:rPr lang="en-US" sz="2000" dirty="0">
                <a:solidFill>
                  <a:srgbClr val="000000"/>
                </a:solidFill>
                <a:highlight>
                  <a:srgbClr val="FFFFFF"/>
                </a:highlight>
              </a:rPr>
              <a:t>();</a:t>
            </a:r>
          </a:p>
          <a:p>
            <a:pPr>
              <a:spcBef>
                <a:spcPts val="400"/>
              </a:spcBef>
            </a:pPr>
            <a:endParaRPr lang="en-US" sz="2000" dirty="0">
              <a:solidFill>
                <a:srgbClr val="000000"/>
              </a:solidFill>
              <a:highlight>
                <a:srgbClr val="FFFFFF"/>
              </a:highlight>
            </a:endParaRPr>
          </a:p>
          <a:p>
            <a:pPr>
              <a:spcBef>
                <a:spcPts val="400"/>
              </a:spcBef>
            </a:pPr>
            <a:r>
              <a:rPr lang="en-US" sz="2000" dirty="0">
                <a:solidFill>
                  <a:srgbClr val="000000"/>
                </a:solidFill>
                <a:highlight>
                  <a:srgbClr val="FFFFFF"/>
                </a:highlight>
              </a:rPr>
              <a:t>    </a:t>
            </a:r>
            <a:r>
              <a:rPr lang="en-US" sz="2000" dirty="0" err="1">
                <a:solidFill>
                  <a:srgbClr val="0000FF"/>
                </a:solidFill>
                <a:highlight>
                  <a:srgbClr val="FFFFFF"/>
                </a:highlight>
              </a:rPr>
              <a:t>this</a:t>
            </a:r>
            <a:r>
              <a:rPr lang="en-US" sz="2000" dirty="0" err="1">
                <a:solidFill>
                  <a:srgbClr val="000000"/>
                </a:solidFill>
                <a:highlight>
                  <a:srgbClr val="FFFFFF"/>
                </a:highlight>
              </a:rPr>
              <a:t>.Suspending</a:t>
            </a:r>
            <a:r>
              <a:rPr lang="en-US" sz="2000" dirty="0">
                <a:solidFill>
                  <a:srgbClr val="000000"/>
                </a:solidFill>
                <a:highlight>
                  <a:srgbClr val="FFFFFF"/>
                </a:highlight>
              </a:rPr>
              <a:t> += (s, e) =&gt;</a:t>
            </a:r>
          </a:p>
          <a:p>
            <a:pPr>
              <a:spcBef>
                <a:spcPts val="400"/>
              </a:spcBef>
            </a:pPr>
            <a:r>
              <a:rPr lang="en-US" sz="2000" dirty="0">
                <a:solidFill>
                  <a:srgbClr val="000000"/>
                </a:solidFill>
                <a:highlight>
                  <a:srgbClr val="FFFFFF"/>
                </a:highlight>
              </a:rPr>
              <a:t>    {</a:t>
            </a:r>
          </a:p>
          <a:p>
            <a:pPr>
              <a:spcBef>
                <a:spcPts val="400"/>
              </a:spcBef>
            </a:pPr>
            <a:r>
              <a:rPr lang="en-US" sz="2000" dirty="0">
                <a:solidFill>
                  <a:srgbClr val="000000"/>
                </a:solidFill>
                <a:highlight>
                  <a:srgbClr val="FFFFFF"/>
                </a:highlight>
              </a:rPr>
              <a:t>        </a:t>
            </a:r>
            <a:r>
              <a:rPr lang="en-US" sz="2000" dirty="0">
                <a:solidFill>
                  <a:srgbClr val="008000"/>
                </a:solidFill>
                <a:highlight>
                  <a:srgbClr val="FFFFFF"/>
                </a:highlight>
              </a:rPr>
              <a:t>// Save data</a:t>
            </a:r>
            <a:endParaRPr lang="en-US" sz="2000" dirty="0">
              <a:solidFill>
                <a:srgbClr val="000000"/>
              </a:solidFill>
              <a:highlight>
                <a:srgbClr val="FFFFFF"/>
              </a:highlight>
            </a:endParaRPr>
          </a:p>
          <a:p>
            <a:pPr>
              <a:spcBef>
                <a:spcPts val="400"/>
              </a:spcBef>
            </a:pPr>
            <a:r>
              <a:rPr lang="en-US" sz="2000" dirty="0">
                <a:solidFill>
                  <a:srgbClr val="000000"/>
                </a:solidFill>
                <a:highlight>
                  <a:srgbClr val="FFFFFF"/>
                </a:highlight>
              </a:rPr>
              <a:t>    </a:t>
            </a:r>
            <a:r>
              <a:rPr lang="en-US" sz="2000" dirty="0">
                <a:solidFill>
                  <a:srgbClr val="000000"/>
                </a:solidFill>
                <a:highlight>
                  <a:srgbClr val="FFFFFF"/>
                </a:highlight>
              </a:rPr>
              <a:t>};</a:t>
            </a:r>
          </a:p>
          <a:p>
            <a:pPr>
              <a:spcBef>
                <a:spcPts val="400"/>
              </a:spcBef>
            </a:pPr>
            <a:endParaRPr lang="en-US" sz="2000" dirty="0">
              <a:solidFill>
                <a:srgbClr val="000000"/>
              </a:solidFill>
              <a:highlight>
                <a:srgbClr val="FFFFFF"/>
              </a:highlight>
            </a:endParaRPr>
          </a:p>
          <a:p>
            <a:pPr>
              <a:spcBef>
                <a:spcPts val="400"/>
              </a:spcBef>
            </a:pPr>
            <a:r>
              <a:rPr lang="en-US" sz="2000" dirty="0">
                <a:solidFill>
                  <a:srgbClr val="000000"/>
                </a:solidFill>
                <a:highlight>
                  <a:srgbClr val="FFFFFF"/>
                </a:highlight>
              </a:rPr>
              <a:t>    </a:t>
            </a:r>
            <a:r>
              <a:rPr lang="en-US" sz="2000" dirty="0" err="1">
                <a:solidFill>
                  <a:srgbClr val="0000FF"/>
                </a:solidFill>
                <a:highlight>
                  <a:srgbClr val="FFFFFF"/>
                </a:highlight>
              </a:rPr>
              <a:t>this</a:t>
            </a:r>
            <a:r>
              <a:rPr lang="en-US" sz="2000" dirty="0" err="1">
                <a:solidFill>
                  <a:srgbClr val="000000"/>
                </a:solidFill>
                <a:highlight>
                  <a:srgbClr val="FFFFFF"/>
                </a:highlight>
              </a:rPr>
              <a:t>.Resuming</a:t>
            </a:r>
            <a:r>
              <a:rPr lang="en-US" sz="2000" dirty="0">
                <a:solidFill>
                  <a:srgbClr val="000000"/>
                </a:solidFill>
                <a:highlight>
                  <a:srgbClr val="FFFFFF"/>
                </a:highlight>
              </a:rPr>
              <a:t> += (s, e) =&gt;</a:t>
            </a:r>
          </a:p>
          <a:p>
            <a:pPr>
              <a:spcBef>
                <a:spcPts val="400"/>
              </a:spcBef>
            </a:pPr>
            <a:r>
              <a:rPr lang="en-US" sz="2000" dirty="0">
                <a:solidFill>
                  <a:srgbClr val="000000"/>
                </a:solidFill>
                <a:highlight>
                  <a:srgbClr val="FFFFFF"/>
                </a:highlight>
              </a:rPr>
              <a:t>    {</a:t>
            </a:r>
          </a:p>
          <a:p>
            <a:pPr>
              <a:spcBef>
                <a:spcPts val="400"/>
              </a:spcBef>
            </a:pPr>
            <a:r>
              <a:rPr lang="en-US" sz="2000" dirty="0">
                <a:solidFill>
                  <a:srgbClr val="000000"/>
                </a:solidFill>
                <a:highlight>
                  <a:srgbClr val="FFFFFF"/>
                </a:highlight>
              </a:rPr>
              <a:t>        </a:t>
            </a:r>
            <a:r>
              <a:rPr lang="en-US" sz="2000" dirty="0">
                <a:solidFill>
                  <a:srgbClr val="008000"/>
                </a:solidFill>
                <a:highlight>
                  <a:srgbClr val="FFFFFF"/>
                </a:highlight>
              </a:rPr>
              <a:t>// Load data</a:t>
            </a:r>
            <a:endParaRPr lang="en-US" sz="2000" dirty="0">
              <a:solidFill>
                <a:srgbClr val="000000"/>
              </a:solidFill>
              <a:highlight>
                <a:srgbClr val="FFFFFF"/>
              </a:highlight>
            </a:endParaRPr>
          </a:p>
          <a:p>
            <a:pPr>
              <a:spcBef>
                <a:spcPts val="400"/>
              </a:spcBef>
            </a:pPr>
            <a:r>
              <a:rPr lang="en-US" sz="2000" dirty="0">
                <a:solidFill>
                  <a:srgbClr val="000000"/>
                </a:solidFill>
                <a:highlight>
                  <a:srgbClr val="FFFFFF"/>
                </a:highlight>
              </a:rPr>
              <a:t>    };</a:t>
            </a:r>
          </a:p>
          <a:p>
            <a:pPr>
              <a:spcBef>
                <a:spcPts val="400"/>
              </a:spcBef>
            </a:pPr>
            <a:r>
              <a:rPr lang="en-US" sz="2000" dirty="0">
                <a:solidFill>
                  <a:srgbClr val="000000"/>
                </a:solidFill>
                <a:highlight>
                  <a:srgbClr val="FFFFFF"/>
                </a:highlight>
              </a:rPr>
              <a:t>}</a:t>
            </a:r>
            <a:endParaRPr lang="en-US" sz="2000" dirty="0"/>
          </a:p>
        </p:txBody>
      </p:sp>
    </p:spTree>
    <p:extLst>
      <p:ext uri="{BB962C8B-B14F-4D97-AF65-F5344CB8AC3E}">
        <p14:creationId xmlns:p14="http://schemas.microsoft.com/office/powerpoint/2010/main" val="2914117455"/>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Suspension in </a:t>
            </a:r>
            <a:br>
              <a:rPr lang="en-US" dirty="0" smtClean="0"/>
            </a:br>
            <a:r>
              <a:rPr lang="en-US" dirty="0" smtClean="0"/>
              <a:t>Template 10</a:t>
            </a:r>
            <a:endParaRPr lang="en-US" dirty="0"/>
          </a:p>
        </p:txBody>
      </p:sp>
    </p:spTree>
    <p:extLst>
      <p:ext uri="{BB962C8B-B14F-4D97-AF65-F5344CB8AC3E}">
        <p14:creationId xmlns:p14="http://schemas.microsoft.com/office/powerpoint/2010/main" val="2010351087"/>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PPT%20Theme</Template>
  <TotalTime>152</TotalTime>
  <Words>783</Words>
  <Application>Microsoft Office PowerPoint</Application>
  <PresentationFormat>Widescreen</PresentationFormat>
  <Paragraphs>170</Paragraphs>
  <Slides>26</Slides>
  <Notes>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Consolas</vt:lpstr>
      <vt:lpstr>Segoe UI</vt:lpstr>
      <vt:lpstr>Segoe UI Light</vt:lpstr>
      <vt:lpstr>PPT%20Theme</vt:lpstr>
      <vt:lpstr>App lifecycle</vt:lpstr>
      <vt:lpstr>PowerPoint Presentation</vt:lpstr>
      <vt:lpstr>Application lifecycle</vt:lpstr>
      <vt:lpstr>App Lifecycle</vt:lpstr>
      <vt:lpstr>Predictable behavior  on every Windows device</vt:lpstr>
      <vt:lpstr>Application Lifetime </vt:lpstr>
      <vt:lpstr>Desktop-family apps suspend  when they are minimized</vt:lpstr>
      <vt:lpstr>Handling suspension</vt:lpstr>
      <vt:lpstr>Suspension in  Template 10</vt:lpstr>
      <vt:lpstr>Handle suspend</vt:lpstr>
      <vt:lpstr>PowerPoint Presentation</vt:lpstr>
      <vt:lpstr>OnNavigatedFrom</vt:lpstr>
      <vt:lpstr>OnNavigatedTo</vt:lpstr>
      <vt:lpstr>Extended execution</vt:lpstr>
      <vt:lpstr>Extended execution </vt:lpstr>
      <vt:lpstr>There is a balance between load speed &amp; shutdown time</vt:lpstr>
      <vt:lpstr>Extended execution (type 1)</vt:lpstr>
      <vt:lpstr>Requesting extension in suspend</vt:lpstr>
      <vt:lpstr>Extend the suspension  of a foreground app</vt:lpstr>
      <vt:lpstr>Extended execution (type 2)</vt:lpstr>
      <vt:lpstr>Prevent the termination of a foreground app</vt:lpstr>
      <vt:lpstr>Requesting extension in app</vt:lpstr>
      <vt:lpstr>Enum VALUES</vt:lpstr>
      <vt:lpstr>The global pool  supports burst events</vt:lpstr>
      <vt:lpstr>PowerPoint Presentation</vt:lpstr>
      <vt:lpstr>PowerPoint Presentation</vt:lpstr>
    </vt:vector>
  </TitlesOfParts>
  <Company>Jerry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Jerry Nixon</dc:creator>
  <cp:lastModifiedBy>Jerry Nixon</cp:lastModifiedBy>
  <cp:revision>10</cp:revision>
  <dcterms:created xsi:type="dcterms:W3CDTF">2015-05-07T19:17:11Z</dcterms:created>
  <dcterms:modified xsi:type="dcterms:W3CDTF">2015-05-14T08:04:15Z</dcterms:modified>
</cp:coreProperties>
</file>

<file path=docProps/thumbnail.jpeg>
</file>